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5.xml" ContentType="application/vnd.openxmlformats-officedocument.presentationml.notesSlide+xml"/>
  <Override PartName="/ppt/comments/comment4.xml" ContentType="application/vnd.openxmlformats-officedocument.presentationml.comment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comments/comment5.xml" ContentType="application/vnd.openxmlformats-officedocument.presentationml.comments+xml"/>
  <Override PartName="/ppt/comments/comment6.xml" ContentType="application/vnd.openxmlformats-officedocument.presentationml.comments+xml"/>
  <Override PartName="/ppt/notesSlides/notesSlide9.xml" ContentType="application/vnd.openxmlformats-officedocument.presentationml.notesSlide+xml"/>
  <Override PartName="/ppt/comments/comment7.xml" ContentType="application/vnd.openxmlformats-officedocument.presentationml.comments+xml"/>
  <Override PartName="/ppt/notesSlides/notesSlide10.xml" ContentType="application/vnd.openxmlformats-officedocument.presentationml.notesSlide+xml"/>
  <Override PartName="/ppt/comments/comment8.xml" ContentType="application/vnd.openxmlformats-officedocument.presentationml.comments+xml"/>
  <Override PartName="/ppt/notesSlides/notesSlide11.xml" ContentType="application/vnd.openxmlformats-officedocument.presentationml.notesSlide+xml"/>
  <Override PartName="/ppt/comments/comment9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comment10.xml" ContentType="application/vnd.openxmlformats-officedocument.presentationml.comment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omments/comment11.xml" ContentType="application/vnd.openxmlformats-officedocument.presentationml.comments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comments/comment12.xml" ContentType="application/vnd.openxmlformats-officedocument.presentationml.comments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105" r:id="rId1"/>
  </p:sldMasterIdLst>
  <p:notesMasterIdLst>
    <p:notesMasterId r:id="rId38"/>
  </p:notesMasterIdLst>
  <p:handoutMasterIdLst>
    <p:handoutMasterId r:id="rId39"/>
  </p:handoutMasterIdLst>
  <p:sldIdLst>
    <p:sldId id="256" r:id="rId2"/>
    <p:sldId id="257" r:id="rId3"/>
    <p:sldId id="258" r:id="rId4"/>
    <p:sldId id="259" r:id="rId5"/>
    <p:sldId id="260" r:id="rId6"/>
    <p:sldId id="316" r:id="rId7"/>
    <p:sldId id="325" r:id="rId8"/>
    <p:sldId id="263" r:id="rId9"/>
    <p:sldId id="289" r:id="rId10"/>
    <p:sldId id="264" r:id="rId11"/>
    <p:sldId id="307" r:id="rId12"/>
    <p:sldId id="308" r:id="rId13"/>
    <p:sldId id="313" r:id="rId14"/>
    <p:sldId id="265" r:id="rId15"/>
    <p:sldId id="269" r:id="rId16"/>
    <p:sldId id="323" r:id="rId17"/>
    <p:sldId id="322" r:id="rId18"/>
    <p:sldId id="321" r:id="rId19"/>
    <p:sldId id="327" r:id="rId20"/>
    <p:sldId id="272" r:id="rId21"/>
    <p:sldId id="273" r:id="rId22"/>
    <p:sldId id="275" r:id="rId23"/>
    <p:sldId id="318" r:id="rId24"/>
    <p:sldId id="276" r:id="rId25"/>
    <p:sldId id="278" r:id="rId26"/>
    <p:sldId id="283" r:id="rId27"/>
    <p:sldId id="281" r:id="rId28"/>
    <p:sldId id="282" r:id="rId29"/>
    <p:sldId id="324" r:id="rId30"/>
    <p:sldId id="296" r:id="rId31"/>
    <p:sldId id="302" r:id="rId32"/>
    <p:sldId id="309" r:id="rId33"/>
    <p:sldId id="304" r:id="rId34"/>
    <p:sldId id="320" r:id="rId35"/>
    <p:sldId id="326" r:id="rId36"/>
    <p:sldId id="310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styna Dziedzic-Winska" initials="JD" lastIdx="3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36"/>
    <p:restoredTop sz="62405"/>
  </p:normalViewPr>
  <p:slideViewPr>
    <p:cSldViewPr snapToGrid="0" snapToObjects="1">
      <p:cViewPr varScale="1">
        <p:scale>
          <a:sx n="68" d="100"/>
          <a:sy n="68" d="100"/>
        </p:scale>
        <p:origin x="2488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4T17:45:13.865" idx="2">
    <p:pos x="10" y="10"/>
    <p:text>podwiązywania stripping - klasyczna metoda usuwania żylaków wykonywana w lecznictwie otwartym; metody termalne - wszystkie które drażnią ścianę naczynia wysoką temperaturą, powoduje to obkurczenie naczyń (laser, RF - fale radiowe, para), skleroterapia - drażnienie ściany naczynia lekiem roztworem z aethosclerolem,  tu wymagana kompresjoterapia przez 4-6tyg, konieczność powtarzania zabiegu gdyż piana wypłukuje się z naczyń. Moca - ablacja mechanochemiczna (ClariVein), wprowadza się do naczynia cewnik z obrotową końcówką wywołującą reakcję mechaniczną na ścianę naczynia, powoduje to zwężenie światła naczynia, jednocześnie podaje się roztwór z aethosclerolem który działa drażniąco na ścianę naczynia, obkurcza ją.</p:text>
    <p:extLst>
      <p:ext uri="{C676402C-5697-4E1C-873F-D02D1690AC5C}">
        <p15:threadingInfo xmlns:p15="http://schemas.microsoft.com/office/powerpoint/2012/main" timeZoneBias="-120"/>
      </p:ext>
    </p:extLst>
  </p:cm>
  <p:cm authorId="1" dt="2018-05-15T12:59:49.104" idx="13">
    <p:pos x="146" y="146"/>
    <p:text/>
    <p:extLst>
      <p:ext uri="{C676402C-5697-4E1C-873F-D02D1690AC5C}">
        <p15:threadingInfo xmlns:p15="http://schemas.microsoft.com/office/powerpoint/2012/main" timeZoneBias="-120"/>
      </p:ext>
    </p:extLst>
  </p:cm>
  <p:cm authorId="1" dt="2018-05-21T08:17:47.068" idx="27">
    <p:pos x="282" y="282"/>
    <p:text/>
    <p:extLst>
      <p:ext uri="{C676402C-5697-4E1C-873F-D02D1690AC5C}">
        <p15:threadingInfo xmlns:p15="http://schemas.microsoft.com/office/powerpoint/2012/main" timeZoneBias="-120"/>
      </p:ext>
    </p:extLst>
  </p:cm>
  <p:cm authorId="1" dt="2018-05-21T08:18:37.306" idx="30">
    <p:pos x="418" y="418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0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5T13:57:12.979" idx="15">
    <p:pos x="10" y="10"/>
    <p:text>klej oparty na n-butyl cyjanoakrylacie, cewnik jest na zewnątrz i wewnątrz z ptfe, ptfe jako jedyny materiał nie wchodzi w reakcję z klejem; zestawy mogą zawierać zestaw wprowadzający 6F lub 7F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5T15:33:55.708" idx="21">
    <p:pos x="10" y="10"/>
    <p:text>zdjęcia przed i po zabiegu w obrazie USG, lewa strona pokazuje naczynie przed zabiegiem, prawa strona pokazuje naczynie sklejone po zabiegu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1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5T17:50:39.329" idx="26">
    <p:pos x="10" y="10"/>
    <p:text>NBCA - N-bytyl Cyjanoakryl (głowny składnik naszego kleju)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4T17:54:48.907" idx="5">
    <p:pos x="10" y="10"/>
    <p:text>znieczulenie - podwiązywania, znieczulenie tumescencyjne - wszystkie metody termalne; parestezja i uszkodzenie nerwów - również przy wszystkich metodach termalnych, szczególnie laser; obrzmienia, przebarwienia, krwiaki - również przy wszystkich metodach, przebarwienia przy skleropterapii, pończochy przy wszystkich metodach, niesatysfakcjonujące efekty - głównie przy skleroterapii, wypłukiwania, konieczność powtarzania, przebarwienia, nie możność wykonywania latem</p:text>
    <p:extLst>
      <p:ext uri="{C676402C-5697-4E1C-873F-D02D1690AC5C}">
        <p15:threadingInfo xmlns:p15="http://schemas.microsoft.com/office/powerpoint/2012/main" timeZoneBias="-120"/>
      </p:ext>
    </p:extLst>
  </p:cm>
  <p:cm authorId="1" dt="2018-05-21T08:18:45.798" idx="31">
    <p:pos x="146" y="146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4T18:29:47.412" idx="6">
    <p:pos x="10" y="10"/>
    <p:text>wymieniłam obszary działania naszych produktów, </p:text>
    <p:extLst>
      <p:ext uri="{C676402C-5697-4E1C-873F-D02D1690AC5C}">
        <p15:threadingInfo xmlns:p15="http://schemas.microsoft.com/office/powerpoint/2012/main" timeZoneBias="-120"/>
      </p:ext>
    </p:extLst>
  </p:cm>
  <p:cm authorId="1" dt="2018-05-14T19:21:54.333" idx="7">
    <p:pos x="10" y="146"/>
    <p:text>Ważny slajd: umieściłam wszystkie obszary zastosowania kleju z naszych produktów. Na co mają rejestrację. W obszarach zastosowowań medycznych n-butyl CA kolejne akapity dotyczą: VenaBlock, Veinoff (dużo dodatkowych zastosowań prócz żylkaów kończyn dolnych), Hemoff (dużo nowych zastosowań prócz hemoroidów odbytu))</p:text>
    <p:extLst>
      <p:ext uri="{C676402C-5697-4E1C-873F-D02D1690AC5C}">
        <p15:threadingInfo xmlns:p15="http://schemas.microsoft.com/office/powerpoint/2012/main" timeZoneBias="-120">
          <p15:parentCm authorId="1" idx="6"/>
        </p15:threadingInfo>
      </p:ext>
    </p:extLst>
  </p:cm>
  <p:cm authorId="1" dt="2018-05-21T08:18:02.207" idx="28">
    <p:pos x="146" y="146"/>
    <p:text/>
    <p:extLst>
      <p:ext uri="{C676402C-5697-4E1C-873F-D02D1690AC5C}">
        <p15:threadingInfo xmlns:p15="http://schemas.microsoft.com/office/powerpoint/2012/main" timeZoneBias="-120"/>
      </p:ext>
    </p:extLst>
  </p:cm>
  <p:cm authorId="1" dt="2018-05-21T08:18:17.350" idx="29">
    <p:pos x="282" y="282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4T19:48:58.222" idx="8">
    <p:pos x="10" y="10"/>
    <p:text>trzy kolejne slajdy: zawarłam w nich wszystko co dotyczy działania kleju na naczynie. Są to informacje z IFU, ostatni podpunkt dotyczący rozpadu membrany w procesie rozpadu hydrolitycznego jest to proces biodegradowalności kleju, jego wchłaniania. VenaSeal nie ma takiej rejestracji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4T19:59:16.888" idx="9">
    <p:pos x="10" y="10"/>
    <p:text>strzałka pokazuje miejsce gdzie został zastosowany klej, jak wygląda efekt polimeryzacji, utworzenia membrany na ścianie naczynia. Zdjęcie przedstawia wycinek ściany naczynia . górne zdjęcie do porównania przed zastosowaniem kleju.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6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4T20:02:34.356" idx="10">
    <p:pos x="10" y="10"/>
    <p:text>film przedstawia czas polimeryzacji kleju z krwią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7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4T20:03:48.387" idx="11">
    <p:pos x="10" y="10"/>
    <p:text>pierwsze zdjęcie przedstawia otwartą żyłę, drugie zamkniętą (biała gruba kreska) po użyciu kleju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8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4T20:06:08.042" idx="12">
    <p:pos x="10" y="10"/>
    <p:text>zdjęcia przedstawiają naczynie otwarte i te zamknięte po użyciu kleju</p:text>
    <p:extLst>
      <p:ext uri="{C676402C-5697-4E1C-873F-D02D1690AC5C}">
        <p15:threadingInfo xmlns:p15="http://schemas.microsoft.com/office/powerpoint/2012/main" timeZoneBias="-120"/>
      </p:ext>
    </p:extLst>
  </p:cm>
</p:cmLst>
</file>

<file path=ppt/comments/comment9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8-05-15T13:22:15.416" idx="14">
    <p:pos x="4021" y="2548"/>
    <p:text>zdjęcia na slajdzie powyżej pokazują Ci test rozciągliwości naczynia po użyciu kleju</p:text>
    <p:extLst>
      <p:ext uri="{C676402C-5697-4E1C-873F-D02D1690AC5C}">
        <p15:threadingInfo xmlns:p15="http://schemas.microsoft.com/office/powerpoint/2012/main" timeZoneBias="-120"/>
      </p:ext>
    </p:extLst>
  </p:cm>
</p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63E3031-C435-4CFF-854F-7C40D0749A13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DBCB46E-893E-424A-8DC4-48E144D9FFCA}">
      <dgm:prSet/>
      <dgm:spPr/>
      <dgm:t>
        <a:bodyPr/>
        <a:lstStyle/>
        <a:p>
          <a:r>
            <a:rPr lang="tr-TR"/>
            <a:t>Polimeryzacja produktu nie powoduje występowania komponentów szklanych, utworzona membrana po zastygnięciu może być przebijana za pomocą igieł chirurgicznych,</a:t>
          </a:r>
          <a:endParaRPr lang="en-US"/>
        </a:p>
      </dgm:t>
    </dgm:pt>
    <dgm:pt modelId="{5A9381B3-C334-4121-A6C0-D649D3830473}" type="parTrans" cxnId="{2522C484-138C-40B0-B1F5-1133D3EE5BE0}">
      <dgm:prSet/>
      <dgm:spPr/>
      <dgm:t>
        <a:bodyPr/>
        <a:lstStyle/>
        <a:p>
          <a:endParaRPr lang="en-US"/>
        </a:p>
      </dgm:t>
    </dgm:pt>
    <dgm:pt modelId="{2F8C1CB2-F7E9-4312-A3E5-470B8663AD07}" type="sibTrans" cxnId="{2522C484-138C-40B0-B1F5-1133D3EE5BE0}">
      <dgm:prSet/>
      <dgm:spPr/>
      <dgm:t>
        <a:bodyPr/>
        <a:lstStyle/>
        <a:p>
          <a:endParaRPr lang="en-US"/>
        </a:p>
      </dgm:t>
    </dgm:pt>
    <dgm:pt modelId="{051E1C96-3136-430E-A830-D8AB1D50D190}">
      <dgm:prSet/>
      <dgm:spPr/>
      <dgm:t>
        <a:bodyPr/>
        <a:lstStyle/>
        <a:p>
          <a:r>
            <a:rPr lang="tr-TR"/>
            <a:t>Membrana utworzona z produktu jest usuwana z organizmu poprzez proces rozpadu hydrolitycznego. </a:t>
          </a:r>
          <a:endParaRPr lang="en-US"/>
        </a:p>
      </dgm:t>
    </dgm:pt>
    <dgm:pt modelId="{145CDD16-55D6-4F3A-B1D0-32B8B64C0635}" type="parTrans" cxnId="{D1A98F58-CC46-4FA7-9F4B-A0FDA4813250}">
      <dgm:prSet/>
      <dgm:spPr/>
      <dgm:t>
        <a:bodyPr/>
        <a:lstStyle/>
        <a:p>
          <a:endParaRPr lang="en-US"/>
        </a:p>
      </dgm:t>
    </dgm:pt>
    <dgm:pt modelId="{B6EA489C-DBDA-42EB-9DE5-CE33A535E281}" type="sibTrans" cxnId="{D1A98F58-CC46-4FA7-9F4B-A0FDA4813250}">
      <dgm:prSet/>
      <dgm:spPr/>
      <dgm:t>
        <a:bodyPr/>
        <a:lstStyle/>
        <a:p>
          <a:endParaRPr lang="en-US"/>
        </a:p>
      </dgm:t>
    </dgm:pt>
    <dgm:pt modelId="{E6BEB120-E8D3-4EAC-B96C-4529611B3513}">
      <dgm:prSet/>
      <dgm:spPr/>
      <dgm:t>
        <a:bodyPr/>
        <a:lstStyle/>
        <a:p>
          <a:r>
            <a:rPr lang="tr-TR"/>
            <a:t>Czas trwania tego procesu zależy od rodzaju tkanki i ilości użytego polimeru. Może wynosić maksymalnie 2 lata. Reakcja polimeryzacji wytwarza temperaturę ok 45 stopni C.</a:t>
          </a:r>
          <a:endParaRPr lang="en-US"/>
        </a:p>
      </dgm:t>
    </dgm:pt>
    <dgm:pt modelId="{AB0BF531-9513-4980-91D4-B17E5FBF4D55}" type="parTrans" cxnId="{264B1559-E871-4B7B-B74D-1645EBFFD45F}">
      <dgm:prSet/>
      <dgm:spPr/>
      <dgm:t>
        <a:bodyPr/>
        <a:lstStyle/>
        <a:p>
          <a:endParaRPr lang="en-US"/>
        </a:p>
      </dgm:t>
    </dgm:pt>
    <dgm:pt modelId="{0F7ECB2E-CFC8-4BD9-BB4F-1F9C67565360}" type="sibTrans" cxnId="{264B1559-E871-4B7B-B74D-1645EBFFD45F}">
      <dgm:prSet/>
      <dgm:spPr/>
      <dgm:t>
        <a:bodyPr/>
        <a:lstStyle/>
        <a:p>
          <a:endParaRPr lang="en-US"/>
        </a:p>
      </dgm:t>
    </dgm:pt>
    <dgm:pt modelId="{01933F44-E4AF-944E-817B-F6B2FB7FBC28}" type="pres">
      <dgm:prSet presAssocID="{563E3031-C435-4CFF-854F-7C40D0749A13}" presName="Name0" presStyleCnt="0">
        <dgm:presLayoutVars>
          <dgm:dir/>
          <dgm:animLvl val="lvl"/>
          <dgm:resizeHandles val="exact"/>
        </dgm:presLayoutVars>
      </dgm:prSet>
      <dgm:spPr/>
    </dgm:pt>
    <dgm:pt modelId="{74814207-26DC-434F-B372-A46984C983EB}" type="pres">
      <dgm:prSet presAssocID="{E6BEB120-E8D3-4EAC-B96C-4529611B3513}" presName="boxAndChildren" presStyleCnt="0"/>
      <dgm:spPr/>
    </dgm:pt>
    <dgm:pt modelId="{C84D42AE-9045-6442-B471-645563784F2D}" type="pres">
      <dgm:prSet presAssocID="{E6BEB120-E8D3-4EAC-B96C-4529611B3513}" presName="parentTextBox" presStyleLbl="node1" presStyleIdx="0" presStyleCnt="3"/>
      <dgm:spPr/>
    </dgm:pt>
    <dgm:pt modelId="{D468F760-F979-9040-90FE-E9ABFD84990C}" type="pres">
      <dgm:prSet presAssocID="{B6EA489C-DBDA-42EB-9DE5-CE33A535E281}" presName="sp" presStyleCnt="0"/>
      <dgm:spPr/>
    </dgm:pt>
    <dgm:pt modelId="{E8CCFA96-3A47-B84C-B9AC-DFF00A562BE1}" type="pres">
      <dgm:prSet presAssocID="{051E1C96-3136-430E-A830-D8AB1D50D190}" presName="arrowAndChildren" presStyleCnt="0"/>
      <dgm:spPr/>
    </dgm:pt>
    <dgm:pt modelId="{0C0C7F6F-B64E-F348-A346-39C0107BFB5F}" type="pres">
      <dgm:prSet presAssocID="{051E1C96-3136-430E-A830-D8AB1D50D190}" presName="parentTextArrow" presStyleLbl="node1" presStyleIdx="1" presStyleCnt="3"/>
      <dgm:spPr/>
    </dgm:pt>
    <dgm:pt modelId="{0BFC7BEA-A61A-5D44-B4D4-C768F55A0C11}" type="pres">
      <dgm:prSet presAssocID="{2F8C1CB2-F7E9-4312-A3E5-470B8663AD07}" presName="sp" presStyleCnt="0"/>
      <dgm:spPr/>
    </dgm:pt>
    <dgm:pt modelId="{48AB35DD-6D0F-DA40-B504-94084EC24034}" type="pres">
      <dgm:prSet presAssocID="{6DBCB46E-893E-424A-8DC4-48E144D9FFCA}" presName="arrowAndChildren" presStyleCnt="0"/>
      <dgm:spPr/>
    </dgm:pt>
    <dgm:pt modelId="{3DED24A0-E989-264F-B001-894FA669BF32}" type="pres">
      <dgm:prSet presAssocID="{6DBCB46E-893E-424A-8DC4-48E144D9FFCA}" presName="parentTextArrow" presStyleLbl="node1" presStyleIdx="2" presStyleCnt="3"/>
      <dgm:spPr/>
    </dgm:pt>
  </dgm:ptLst>
  <dgm:cxnLst>
    <dgm:cxn modelId="{4BEF520A-7336-C24D-A07D-E0EFE224A4D0}" type="presOf" srcId="{6DBCB46E-893E-424A-8DC4-48E144D9FFCA}" destId="{3DED24A0-E989-264F-B001-894FA669BF32}" srcOrd="0" destOrd="0" presId="urn:microsoft.com/office/officeart/2005/8/layout/process4"/>
    <dgm:cxn modelId="{2EAB4436-1AAB-EF44-BF9B-0F29939BCF63}" type="presOf" srcId="{051E1C96-3136-430E-A830-D8AB1D50D190}" destId="{0C0C7F6F-B64E-F348-A346-39C0107BFB5F}" srcOrd="0" destOrd="0" presId="urn:microsoft.com/office/officeart/2005/8/layout/process4"/>
    <dgm:cxn modelId="{D1A98F58-CC46-4FA7-9F4B-A0FDA4813250}" srcId="{563E3031-C435-4CFF-854F-7C40D0749A13}" destId="{051E1C96-3136-430E-A830-D8AB1D50D190}" srcOrd="1" destOrd="0" parTransId="{145CDD16-55D6-4F3A-B1D0-32B8B64C0635}" sibTransId="{B6EA489C-DBDA-42EB-9DE5-CE33A535E281}"/>
    <dgm:cxn modelId="{264B1559-E871-4B7B-B74D-1645EBFFD45F}" srcId="{563E3031-C435-4CFF-854F-7C40D0749A13}" destId="{E6BEB120-E8D3-4EAC-B96C-4529611B3513}" srcOrd="2" destOrd="0" parTransId="{AB0BF531-9513-4980-91D4-B17E5FBF4D55}" sibTransId="{0F7ECB2E-CFC8-4BD9-BB4F-1F9C67565360}"/>
    <dgm:cxn modelId="{578F8E75-D34C-F141-9ADA-3F9881726912}" type="presOf" srcId="{E6BEB120-E8D3-4EAC-B96C-4529611B3513}" destId="{C84D42AE-9045-6442-B471-645563784F2D}" srcOrd="0" destOrd="0" presId="urn:microsoft.com/office/officeart/2005/8/layout/process4"/>
    <dgm:cxn modelId="{2522C484-138C-40B0-B1F5-1133D3EE5BE0}" srcId="{563E3031-C435-4CFF-854F-7C40D0749A13}" destId="{6DBCB46E-893E-424A-8DC4-48E144D9FFCA}" srcOrd="0" destOrd="0" parTransId="{5A9381B3-C334-4121-A6C0-D649D3830473}" sibTransId="{2F8C1CB2-F7E9-4312-A3E5-470B8663AD07}"/>
    <dgm:cxn modelId="{2258DDD2-01E5-9043-9875-D68FA6EA9F8A}" type="presOf" srcId="{563E3031-C435-4CFF-854F-7C40D0749A13}" destId="{01933F44-E4AF-944E-817B-F6B2FB7FBC28}" srcOrd="0" destOrd="0" presId="urn:microsoft.com/office/officeart/2005/8/layout/process4"/>
    <dgm:cxn modelId="{1D339DE1-47B8-A947-9708-C73A78FB013D}" type="presParOf" srcId="{01933F44-E4AF-944E-817B-F6B2FB7FBC28}" destId="{74814207-26DC-434F-B372-A46984C983EB}" srcOrd="0" destOrd="0" presId="urn:microsoft.com/office/officeart/2005/8/layout/process4"/>
    <dgm:cxn modelId="{EA4F3FF9-AD64-0840-9E11-A9DAADFF6A69}" type="presParOf" srcId="{74814207-26DC-434F-B372-A46984C983EB}" destId="{C84D42AE-9045-6442-B471-645563784F2D}" srcOrd="0" destOrd="0" presId="urn:microsoft.com/office/officeart/2005/8/layout/process4"/>
    <dgm:cxn modelId="{F0DF6E4E-ED41-2949-8DEA-0244312DA22B}" type="presParOf" srcId="{01933F44-E4AF-944E-817B-F6B2FB7FBC28}" destId="{D468F760-F979-9040-90FE-E9ABFD84990C}" srcOrd="1" destOrd="0" presId="urn:microsoft.com/office/officeart/2005/8/layout/process4"/>
    <dgm:cxn modelId="{B8688745-4B7F-5B4D-8E63-3E21741805C7}" type="presParOf" srcId="{01933F44-E4AF-944E-817B-F6B2FB7FBC28}" destId="{E8CCFA96-3A47-B84C-B9AC-DFF00A562BE1}" srcOrd="2" destOrd="0" presId="urn:microsoft.com/office/officeart/2005/8/layout/process4"/>
    <dgm:cxn modelId="{CDD6E750-4CD4-D844-9799-F951052CCC3D}" type="presParOf" srcId="{E8CCFA96-3A47-B84C-B9AC-DFF00A562BE1}" destId="{0C0C7F6F-B64E-F348-A346-39C0107BFB5F}" srcOrd="0" destOrd="0" presId="urn:microsoft.com/office/officeart/2005/8/layout/process4"/>
    <dgm:cxn modelId="{CA9941CB-F40D-404A-89B3-FDA7A96D6D81}" type="presParOf" srcId="{01933F44-E4AF-944E-817B-F6B2FB7FBC28}" destId="{0BFC7BEA-A61A-5D44-B4D4-C768F55A0C11}" srcOrd="3" destOrd="0" presId="urn:microsoft.com/office/officeart/2005/8/layout/process4"/>
    <dgm:cxn modelId="{CDFB7B09-845F-E74F-9253-20215B971C04}" type="presParOf" srcId="{01933F44-E4AF-944E-817B-F6B2FB7FBC28}" destId="{48AB35DD-6D0F-DA40-B504-94084EC24034}" srcOrd="4" destOrd="0" presId="urn:microsoft.com/office/officeart/2005/8/layout/process4"/>
    <dgm:cxn modelId="{0C310F05-A23F-E041-A788-A94E0B684EBF}" type="presParOf" srcId="{48AB35DD-6D0F-DA40-B504-94084EC24034}" destId="{3DED24A0-E989-264F-B001-894FA669BF32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4D42AE-9045-6442-B471-645563784F2D}">
      <dsp:nvSpPr>
        <dsp:cNvPr id="0" name=""/>
        <dsp:cNvSpPr/>
      </dsp:nvSpPr>
      <dsp:spPr>
        <a:xfrm>
          <a:off x="0" y="4194433"/>
          <a:ext cx="4701779" cy="137670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Czas trwania tego procesu zależy od rodzaju tkanki i ilości użytego polimeru. Może wynosić maksymalnie 2 lata. Reakcja polimeryzacji wytwarza temperaturę ok 45 stopni C.</a:t>
          </a:r>
          <a:endParaRPr lang="en-US" sz="1800" kern="1200"/>
        </a:p>
      </dsp:txBody>
      <dsp:txXfrm>
        <a:off x="0" y="4194433"/>
        <a:ext cx="4701779" cy="1376706"/>
      </dsp:txXfrm>
    </dsp:sp>
    <dsp:sp modelId="{0C0C7F6F-B64E-F348-A346-39C0107BFB5F}">
      <dsp:nvSpPr>
        <dsp:cNvPr id="0" name=""/>
        <dsp:cNvSpPr/>
      </dsp:nvSpPr>
      <dsp:spPr>
        <a:xfrm rot="10800000">
          <a:off x="0" y="2097709"/>
          <a:ext cx="4701779" cy="2117374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Membrana utworzona z produktu jest usuwana z organizmu poprzez proces rozpadu hydrolitycznego. </a:t>
          </a:r>
          <a:endParaRPr lang="en-US" sz="1800" kern="1200"/>
        </a:p>
      </dsp:txBody>
      <dsp:txXfrm rot="10800000">
        <a:off x="0" y="2097709"/>
        <a:ext cx="4701779" cy="1375806"/>
      </dsp:txXfrm>
    </dsp:sp>
    <dsp:sp modelId="{3DED24A0-E989-264F-B001-894FA669BF32}">
      <dsp:nvSpPr>
        <dsp:cNvPr id="0" name=""/>
        <dsp:cNvSpPr/>
      </dsp:nvSpPr>
      <dsp:spPr>
        <a:xfrm rot="10800000">
          <a:off x="0" y="984"/>
          <a:ext cx="4701779" cy="2117374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128016" rIns="128016" bIns="128016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kern="1200"/>
            <a:t>Polimeryzacja produktu nie powoduje występowania komponentów szklanych, utworzona membrana po zastygnięciu może być przebijana za pomocą igieł chirurgicznych,</a:t>
          </a:r>
          <a:endParaRPr lang="en-US" sz="1800" kern="1200"/>
        </a:p>
      </dsp:txBody>
      <dsp:txXfrm rot="10800000">
        <a:off x="0" y="984"/>
        <a:ext cx="4701779" cy="13758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EC501-CD82-824B-AEAB-ED511204B40A}" type="datetime1">
              <a:rPr lang="tr-TR" smtClean="0"/>
              <a:t>29.01.2020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F62A1C-9A50-4D46-BD6E-970246D49B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3178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FD2032-D445-3444-A1F6-16F2D3C33E3C}" type="datetime1">
              <a:rPr lang="tr-TR" smtClean="0"/>
              <a:t>29.01.2020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Click to edit Master text styles</a:t>
            </a:r>
          </a:p>
          <a:p>
            <a:pPr lvl="1"/>
            <a:r>
              <a:rPr lang="tr-TR"/>
              <a:t>Second level</a:t>
            </a:r>
          </a:p>
          <a:p>
            <a:pPr lvl="2"/>
            <a:r>
              <a:rPr lang="tr-TR"/>
              <a:t>Third level</a:t>
            </a:r>
          </a:p>
          <a:p>
            <a:pPr lvl="3"/>
            <a:r>
              <a:rPr lang="tr-TR"/>
              <a:t>Fourth level</a:t>
            </a:r>
          </a:p>
          <a:p>
            <a:pPr lvl="4"/>
            <a:r>
              <a:rPr lang="tr-TR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E23288-E3EC-1C46-8EAD-D29E380FD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253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5551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4629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7924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64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573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2489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563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119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1F3D78-9418-4A28-8BB2-20CA2EBE5EF0}" type="slidenum">
              <a:rPr lang="tr-TR" smtClean="0"/>
              <a:pPr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680921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1290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062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490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3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75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586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5E23288-E3EC-1C46-8EAD-D29E380FD6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26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7CE810-4998-2743-9D62-B61CF5D0A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5D94102F-BF1B-D142-8F05-D824936311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EF2B86C1-39ED-674F-B60F-097BDDF66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4664719-58D0-A94B-AA98-5B6657AC7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C88FA5-46B2-5242-B76A-8A37688CC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153092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BB1412-2A24-B94C-800D-58014FABB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95EA6AA-6FEB-1044-8C89-49ACDC207E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DB5E5EAD-2BB9-2446-8247-5E0D865C7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9A49998-33E6-5D4B-AEA0-DA8CAA2D9B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01CCA3A5-4427-3D4B-B576-7BFCC2E0A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887711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7054F4D3-43FF-2242-AC1F-625EF25FB1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64044CE3-3233-7F42-A7BF-8C0345EE9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894D04D-F6D4-A14C-B644-B8E865296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28A5887E-1AFE-3C46-A1B7-035E3C800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82687048-869E-2B40-A916-7EFD48516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52884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F5C330B-6A8B-4A43-88A5-0D6070308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C56828E-1915-1A43-A6DB-AC388A98F2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4C90E3D-F780-3F4B-952A-2719146FB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54E2B80-CC9C-5842-829F-E125BBB2C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38B8989C-AAD8-BA4E-ACAB-1ACFBE064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62809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7C80F3B-BFBE-7A40-B52C-5DFB59F92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AB3373C5-5DA2-B442-92BF-3858F023D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5E654E9-6935-8A40-9BB8-5A2B731AD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0977B07-DC12-5844-B3C2-C569EDC84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B1F6D02-95F6-104D-92E0-2715E1F59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941505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0EA2752-1EAF-E64E-BD13-70FDD8D40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58225C6-E157-224C-B98C-CD9147E7CA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1014BE12-C2F4-E14F-9D6E-C79DE7713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5EA1305-0FDF-0840-8D18-273400DE7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484D6516-9AFC-844C-804C-7B69BCA01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EBB55CB7-9E80-1C4D-9E24-8F659C8A2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261799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FE34EE5-8C36-2548-B7C4-1D668F962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9F57B7A-2949-8642-9AC8-6FBFA6E71C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76D9CC5B-A80D-8047-95A0-9CA551B7E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EB78381-AC80-5A4F-AA83-9B703E0A2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5B41323-EBD6-7849-876C-E2E8F98889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91F288A5-E33A-6A4E-B2ED-160A3D2C39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F4F3DAC2-5094-364A-8897-70E60A2F0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735D39A7-A4DB-744D-9902-5A4B021AD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784093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0819C9-415C-B348-B88E-C67CE4A6A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422CCD0C-869B-A045-9015-D91A7D9687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5A6487B-B64F-644A-9DF9-2EE394DF3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7E2BCDB8-61BE-CE47-8193-E06A5644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25956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127B26CD-4BCA-4F4D-9099-1EEAB81259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19A1AF32-3100-EE49-B729-C46F750D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993FDA7-A85D-DB43-8687-7CB287EDD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99547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81F1E6-6C86-1E4A-99DB-D8C10B70C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0B6B21B-A2B9-4A41-973B-1F3504EFC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6A64A383-7DD3-5C4B-A463-4966EE095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951336F3-79A9-0449-B691-2EEE669C71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5E80BF32-16C9-CC40-99F5-B35E30A07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802A8D9B-A6CB-9F47-852E-0E2EE14D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708615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800145F-C7BC-4442-878F-FE9147544C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B3841E6B-F79D-B142-8C2D-7880E696DC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88D04F5F-A78C-4A44-B44F-265A4B7D71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6B64D7F-8E19-E345-A0BB-F9E8F77F2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A4ED7E03-E418-4543-ABCF-B5220D360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F6C8D10B-B2C4-1948-B98A-5F205966D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22181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E6F17366-0D5E-A14E-901F-2DDDA9550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8483E7F-59A2-2848-B6E5-AD27BCF608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23894496-9640-0D4B-ADEF-63391A15627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CD3F7-0F06-3B4D-9383-EFDFE3D28E75}" type="datetime1">
              <a:rPr lang="tr-TR" smtClean="0"/>
              <a:t>29.01.2020</a:t>
            </a:fld>
            <a:endParaRPr lang="en-US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CA35208-CB85-F148-BB35-B0387E5E2E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959654C7-A3D4-5C40-8627-0906004452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3554EB-1C24-A446-B9C0-B638FBFB2E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144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6" r:id="rId1"/>
    <p:sldLayoutId id="2147484107" r:id="rId2"/>
    <p:sldLayoutId id="2147484108" r:id="rId3"/>
    <p:sldLayoutId id="2147484109" r:id="rId4"/>
    <p:sldLayoutId id="2147484110" r:id="rId5"/>
    <p:sldLayoutId id="2147484111" r:id="rId6"/>
    <p:sldLayoutId id="2147484112" r:id="rId7"/>
    <p:sldLayoutId id="2147484113" r:id="rId8"/>
    <p:sldLayoutId id="2147484114" r:id="rId9"/>
    <p:sldLayoutId id="2147484115" r:id="rId10"/>
    <p:sldLayoutId id="2147484116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7.xml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12" Type="http://schemas.openxmlformats.org/officeDocument/2006/relationships/comments" Target="../comments/comment8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11" Type="http://schemas.openxmlformats.org/officeDocument/2006/relationships/image" Target="../media/image16.jpg"/><Relationship Id="rId5" Type="http://schemas.openxmlformats.org/officeDocument/2006/relationships/image" Target="../media/image10.png"/><Relationship Id="rId10" Type="http://schemas.openxmlformats.org/officeDocument/2006/relationships/image" Target="../media/image15.jpg"/><Relationship Id="rId4" Type="http://schemas.openxmlformats.org/officeDocument/2006/relationships/image" Target="../media/image9.png"/><Relationship Id="rId9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9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0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comments" Target="../comments/commen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2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comments" Target="../comments/comment5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comments" Target="../comments/comment6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4D9F8ACB-1BA5-9C4C-B30C-641D07969C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BFC70217-CF4E-4042-81A8-16608952C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592"/>
            <a:ext cx="9144000" cy="6528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894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6023" y="2289895"/>
            <a:ext cx="4182386" cy="3980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108775" y="437190"/>
            <a:ext cx="4923737" cy="39806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Down Arrow 10"/>
          <p:cNvSpPr/>
          <p:nvPr/>
        </p:nvSpPr>
        <p:spPr>
          <a:xfrm rot="2141528">
            <a:off x="2757221" y="446738"/>
            <a:ext cx="375436" cy="1064465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Down Arrow 11"/>
          <p:cNvSpPr/>
          <p:nvPr/>
        </p:nvSpPr>
        <p:spPr>
          <a:xfrm>
            <a:off x="6577216" y="2645615"/>
            <a:ext cx="328572" cy="826335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8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444" y="278356"/>
            <a:ext cx="8114142" cy="1143000"/>
          </a:xfrm>
        </p:spPr>
        <p:txBody>
          <a:bodyPr/>
          <a:lstStyle/>
          <a:p>
            <a:r>
              <a:rPr lang="en-US">
                <a:solidFill>
                  <a:schemeClr val="tx2"/>
                </a:solidFill>
                <a:cs typeface="Bangla MN"/>
              </a:rPr>
              <a:t>Background / Early days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202626" y="4035785"/>
            <a:ext cx="8758494" cy="2194314"/>
            <a:chOff x="50226" y="3779766"/>
            <a:chExt cx="7875093" cy="1800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9811"/>
            <a:stretch/>
          </p:blipFill>
          <p:spPr>
            <a:xfrm>
              <a:off x="5148320" y="3779766"/>
              <a:ext cx="1683529" cy="180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8" name="Resim 10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50226" y="3779766"/>
              <a:ext cx="3450273" cy="180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1" name="Resim 6"/>
            <p:cNvPicPr/>
            <p:nvPr/>
          </p:nvPicPr>
          <p:blipFill rotWithShape="1">
            <a:blip r:embed="rId5"/>
            <a:srcRect l="21036" t="34204" r="20985"/>
            <a:stretch/>
          </p:blipFill>
          <p:spPr>
            <a:xfrm>
              <a:off x="7346199" y="3779766"/>
              <a:ext cx="579120" cy="180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2" name="Resim 5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831849" y="3779766"/>
              <a:ext cx="514350" cy="180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3" name="Resim 11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3510022" y="3779766"/>
              <a:ext cx="1628775" cy="180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  <p:grpSp>
        <p:nvGrpSpPr>
          <p:cNvPr id="17" name="Group 16"/>
          <p:cNvGrpSpPr/>
          <p:nvPr/>
        </p:nvGrpSpPr>
        <p:grpSpPr>
          <a:xfrm>
            <a:off x="786027" y="1570462"/>
            <a:ext cx="7708559" cy="2095516"/>
            <a:chOff x="251398" y="1415005"/>
            <a:chExt cx="7107811" cy="18026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9" t="20656" r="31705" b="37128"/>
            <a:stretch/>
          </p:blipFill>
          <p:spPr>
            <a:xfrm>
              <a:off x="251398" y="1417638"/>
              <a:ext cx="1544141" cy="180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4" t="25487" r="31075" b="26700"/>
            <a:stretch/>
          </p:blipFill>
          <p:spPr>
            <a:xfrm>
              <a:off x="1795539" y="1417638"/>
              <a:ext cx="1846753" cy="180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39" t="46248" r="33643" b="11541"/>
            <a:stretch/>
          </p:blipFill>
          <p:spPr>
            <a:xfrm>
              <a:off x="3642292" y="1417638"/>
              <a:ext cx="1769197" cy="180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266" t="39269" r="28513" b="27308"/>
            <a:stretch/>
          </p:blipFill>
          <p:spPr>
            <a:xfrm>
              <a:off x="5411489" y="1415005"/>
              <a:ext cx="1947720" cy="1800000"/>
            </a:xfrm>
            <a:prstGeom prst="roundRect">
              <a:avLst>
                <a:gd name="adj" fmla="val 4167"/>
              </a:avLst>
            </a:prstGeom>
            <a:solidFill>
              <a:srgbClr val="FFFFFF"/>
            </a:solidFill>
            <a:ln w="76200" cap="sq">
              <a:solidFill>
                <a:srgbClr val="292929"/>
              </a:solidFill>
              <a:miter lim="800000"/>
            </a:ln>
            <a:effectLst>
              <a:reflection blurRad="12700" stA="28000" endPos="28000" dist="5000" dir="5400000" sy="-100000" algn="bl" rotWithShape="0"/>
            </a:effectLst>
            <a:scene3d>
              <a:camera prst="orthographicFront"/>
              <a:lightRig rig="threePt" dir="t">
                <a:rot lat="0" lon="0" rev="2700000"/>
              </a:lightRig>
            </a:scene3d>
            <a:sp3d>
              <a:bevelT h="38100"/>
              <a:contourClr>
                <a:srgbClr val="C0C0C0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2079831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288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288" y="0"/>
            <a:ext cx="2414186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44154" y="1608667"/>
            <a:ext cx="2117456" cy="4501127"/>
          </a:xfrm>
        </p:spPr>
        <p:txBody>
          <a:bodyPr anchor="t">
            <a:normAutofit/>
          </a:bodyPr>
          <a:lstStyle/>
          <a:p>
            <a:pPr algn="r"/>
            <a:r>
              <a:rPr lang="en-US" sz="2800">
                <a:solidFill>
                  <a:srgbClr val="FFFFFF"/>
                </a:solidFill>
                <a:cs typeface="Bangla MN"/>
              </a:rPr>
              <a:t>Na co testowaliśmy nasz produkt?</a:t>
            </a:r>
          </a:p>
        </p:txBody>
      </p:sp>
      <p:sp>
        <p:nvSpPr>
          <p:cNvPr id="8" name="Content Placeholder 10"/>
          <p:cNvSpPr>
            <a:spLocks noGrp="1"/>
          </p:cNvSpPr>
          <p:nvPr>
            <p:ph sz="half" idx="2"/>
          </p:nvPr>
        </p:nvSpPr>
        <p:spPr>
          <a:xfrm>
            <a:off x="3410773" y="1608667"/>
            <a:ext cx="2566469" cy="45011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800" b="1" dirty="0" err="1">
                <a:latin typeface="+mj-lt"/>
                <a:cs typeface="Bangla MN"/>
              </a:rPr>
              <a:t>Biologicznie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r>
              <a:rPr lang="en-US" sz="1800" b="1" dirty="0" err="1">
                <a:latin typeface="+mj-lt"/>
                <a:cs typeface="Bangla MN"/>
              </a:rPr>
              <a:t>Cytotoksyczność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r>
              <a:rPr lang="en-US" sz="1800" b="1" dirty="0" err="1">
                <a:latin typeface="+mj-lt"/>
                <a:cs typeface="Bangla MN"/>
              </a:rPr>
              <a:t>Uczulenie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r>
              <a:rPr lang="en-US" sz="1800" b="1" dirty="0" err="1">
                <a:latin typeface="+mj-lt"/>
                <a:cs typeface="Bangla MN"/>
              </a:rPr>
              <a:t>Podrażnienie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r>
              <a:rPr lang="en-US" sz="1800" b="1" dirty="0" err="1">
                <a:latin typeface="+mj-lt"/>
                <a:cs typeface="Bangla MN"/>
              </a:rPr>
              <a:t>Pirogeniczność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r>
              <a:rPr lang="en-US" sz="1800" b="1" dirty="0" err="1">
                <a:latin typeface="+mj-lt"/>
                <a:cs typeface="Bangla MN"/>
              </a:rPr>
              <a:t>Ostra</a:t>
            </a:r>
            <a:r>
              <a:rPr lang="en-US" sz="1800" b="1" dirty="0">
                <a:latin typeface="+mj-lt"/>
                <a:cs typeface="Bangla MN"/>
              </a:rPr>
              <a:t> </a:t>
            </a:r>
            <a:r>
              <a:rPr lang="en-US" sz="1800" b="1" dirty="0" err="1">
                <a:latin typeface="+mj-lt"/>
                <a:cs typeface="Bangla MN"/>
              </a:rPr>
              <a:t>toksyczność</a:t>
            </a:r>
            <a:r>
              <a:rPr lang="en-US" sz="1800" b="1" dirty="0">
                <a:latin typeface="+mj-lt"/>
                <a:cs typeface="Bangla MN"/>
              </a:rPr>
              <a:t> </a:t>
            </a:r>
            <a:r>
              <a:rPr lang="en-US" sz="1800" b="1" dirty="0" err="1">
                <a:latin typeface="+mj-lt"/>
                <a:cs typeface="Bangla MN"/>
              </a:rPr>
              <a:t>ogólnoustrojowa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r>
              <a:rPr lang="en-US" sz="1800" b="1" dirty="0" err="1">
                <a:latin typeface="+mj-lt"/>
                <a:cs typeface="Bangla MN"/>
              </a:rPr>
              <a:t>Podostra</a:t>
            </a:r>
            <a:r>
              <a:rPr lang="en-US" sz="1800" b="1" dirty="0">
                <a:latin typeface="+mj-lt"/>
                <a:cs typeface="Bangla MN"/>
              </a:rPr>
              <a:t> / </a:t>
            </a:r>
            <a:r>
              <a:rPr lang="en-US" sz="1800" b="1" dirty="0" err="1">
                <a:latin typeface="+mj-lt"/>
                <a:cs typeface="Bangla MN"/>
              </a:rPr>
              <a:t>podchroniczna</a:t>
            </a:r>
            <a:r>
              <a:rPr lang="en-US" sz="1800" b="1" dirty="0">
                <a:latin typeface="+mj-lt"/>
                <a:cs typeface="Bangla MN"/>
              </a:rPr>
              <a:t> </a:t>
            </a:r>
            <a:r>
              <a:rPr lang="en-US" sz="1800" b="1" dirty="0" err="1">
                <a:latin typeface="+mj-lt"/>
                <a:cs typeface="Bangla MN"/>
              </a:rPr>
              <a:t>toksyczność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r>
              <a:rPr lang="en-US" sz="1800" b="1" dirty="0" err="1">
                <a:latin typeface="+mj-lt"/>
                <a:cs typeface="Bangla MN"/>
              </a:rPr>
              <a:t>Przewlekła</a:t>
            </a:r>
            <a:r>
              <a:rPr lang="en-US" sz="1800" b="1" dirty="0">
                <a:latin typeface="+mj-lt"/>
                <a:cs typeface="Bangla MN"/>
              </a:rPr>
              <a:t> </a:t>
            </a:r>
            <a:r>
              <a:rPr lang="en-US" sz="1800" b="1" dirty="0" err="1">
                <a:latin typeface="+mj-lt"/>
                <a:cs typeface="Bangla MN"/>
              </a:rPr>
              <a:t>toksyczność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r>
              <a:rPr lang="en-US" sz="1800" b="1" dirty="0" err="1">
                <a:latin typeface="+mj-lt"/>
                <a:cs typeface="Bangla MN"/>
              </a:rPr>
              <a:t>Genotoksyczność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r>
              <a:rPr lang="en-US" sz="1800" b="1" dirty="0" err="1">
                <a:latin typeface="+mj-lt"/>
                <a:cs typeface="Bangla MN"/>
              </a:rPr>
              <a:t>Hemokompatybilność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r>
              <a:rPr lang="en-US" sz="1800" b="1" dirty="0" err="1">
                <a:latin typeface="+mj-lt"/>
                <a:cs typeface="Bangla MN"/>
              </a:rPr>
              <a:t>Biodegradacja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r>
              <a:rPr lang="en-US" sz="1800" b="1" dirty="0" err="1">
                <a:latin typeface="+mj-lt"/>
                <a:cs typeface="Bangla MN"/>
              </a:rPr>
              <a:t>Pozostałości</a:t>
            </a:r>
            <a:r>
              <a:rPr lang="en-US" sz="1800" b="1" dirty="0">
                <a:latin typeface="+mj-lt"/>
                <a:cs typeface="Bangla MN"/>
              </a:rPr>
              <a:t> po </a:t>
            </a:r>
            <a:r>
              <a:rPr lang="en-US" sz="1800" b="1" dirty="0" err="1">
                <a:latin typeface="+mj-lt"/>
                <a:cs typeface="Bangla MN"/>
              </a:rPr>
              <a:t>biodegradacji</a:t>
            </a:r>
            <a:r>
              <a:rPr lang="en-US" sz="1800" b="1" dirty="0">
                <a:latin typeface="+mj-lt"/>
                <a:cs typeface="Bangla MN"/>
              </a:rPr>
              <a:t> / </a:t>
            </a:r>
            <a:r>
              <a:rPr lang="en-US" sz="1800" b="1" dirty="0" err="1">
                <a:latin typeface="+mj-lt"/>
                <a:cs typeface="Bangla MN"/>
              </a:rPr>
              <a:t>toksyczność</a:t>
            </a:r>
            <a:endParaRPr lang="en-US" sz="1800" b="1" dirty="0">
              <a:latin typeface="+mj-lt"/>
              <a:cs typeface="Bangla MN"/>
            </a:endParaRPr>
          </a:p>
          <a:p>
            <a:pPr marL="285750" indent="-285750"/>
            <a:endParaRPr lang="en-US" sz="1400" dirty="0">
              <a:latin typeface="+mj-lt"/>
              <a:cs typeface="Bangla MN"/>
            </a:endParaRPr>
          </a:p>
          <a:p>
            <a:endParaRPr lang="en-US" sz="1400" dirty="0">
              <a:latin typeface="+mj-lt"/>
              <a:cs typeface="Bangla MN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217272" y="1608667"/>
            <a:ext cx="2566467" cy="450112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1900" b="1" dirty="0" err="1">
                <a:latin typeface="+mj-lt"/>
                <a:cs typeface="Bangla MN"/>
              </a:rPr>
              <a:t>Chemicznie</a:t>
            </a:r>
            <a:r>
              <a:rPr lang="en-US" sz="1900" b="1" dirty="0">
                <a:latin typeface="+mj-lt"/>
                <a:cs typeface="Bangla MN"/>
              </a:rPr>
              <a:t> / </a:t>
            </a:r>
            <a:r>
              <a:rPr lang="en-US" sz="1900" b="1" dirty="0" err="1">
                <a:latin typeface="+mj-lt"/>
                <a:cs typeface="Bangla MN"/>
              </a:rPr>
              <a:t>Mechanicznie</a:t>
            </a:r>
            <a:endParaRPr lang="en-US" sz="1900" b="1" dirty="0">
              <a:latin typeface="+mj-lt"/>
              <a:cs typeface="Bangla MN"/>
            </a:endParaRPr>
          </a:p>
          <a:p>
            <a:pPr marL="285750" indent="-285750"/>
            <a:r>
              <a:rPr lang="en-US" sz="1900" b="1" dirty="0" err="1">
                <a:latin typeface="+mj-lt"/>
                <a:cs typeface="Bangla MN"/>
              </a:rPr>
              <a:t>Kompozycja</a:t>
            </a:r>
            <a:endParaRPr lang="en-US" sz="1900" b="1" dirty="0">
              <a:latin typeface="+mj-lt"/>
              <a:cs typeface="Bangla MN"/>
            </a:endParaRPr>
          </a:p>
          <a:p>
            <a:pPr marL="285750" indent="-285750"/>
            <a:r>
              <a:rPr lang="en-US" sz="1900" b="1" dirty="0" err="1">
                <a:latin typeface="+mj-lt"/>
                <a:cs typeface="Bangla MN"/>
              </a:rPr>
              <a:t>Lepkość</a:t>
            </a:r>
            <a:endParaRPr lang="en-US" sz="1900" b="1" dirty="0">
              <a:latin typeface="+mj-lt"/>
              <a:cs typeface="Bangla MN"/>
            </a:endParaRPr>
          </a:p>
          <a:p>
            <a:pPr marL="285750" indent="-285750"/>
            <a:r>
              <a:rPr lang="en-US" sz="1900" b="1" dirty="0" err="1">
                <a:latin typeface="+mj-lt"/>
                <a:cs typeface="Bangla MN"/>
              </a:rPr>
              <a:t>Polimeryzacja</a:t>
            </a:r>
            <a:endParaRPr lang="en-US" sz="1900" b="1" dirty="0">
              <a:latin typeface="+mj-lt"/>
              <a:cs typeface="Bangla MN"/>
            </a:endParaRPr>
          </a:p>
          <a:p>
            <a:pPr marL="285750" indent="-285750"/>
            <a:r>
              <a:rPr lang="en-US" sz="1900" b="1" dirty="0" err="1">
                <a:latin typeface="+mj-lt"/>
                <a:cs typeface="Bangla MN"/>
              </a:rPr>
              <a:t>Ścieralność</a:t>
            </a:r>
            <a:r>
              <a:rPr lang="en-US" sz="1900" b="1" dirty="0">
                <a:latin typeface="+mj-lt"/>
                <a:cs typeface="Bangla MN"/>
              </a:rPr>
              <a:t> </a:t>
            </a:r>
          </a:p>
          <a:p>
            <a:pPr marL="285750" indent="-285750"/>
            <a:r>
              <a:rPr lang="en-US" sz="1900" b="1" dirty="0" err="1">
                <a:latin typeface="+mj-lt"/>
                <a:cs typeface="Bangla MN"/>
              </a:rPr>
              <a:t>Odkształcalność</a:t>
            </a:r>
            <a:endParaRPr lang="en-US" sz="1900" b="1" dirty="0">
              <a:latin typeface="+mj-lt"/>
              <a:cs typeface="Bangla MN"/>
            </a:endParaRPr>
          </a:p>
          <a:p>
            <a:pPr marL="285750" indent="-285750"/>
            <a:r>
              <a:rPr lang="en-US" sz="1900" b="1" dirty="0" err="1">
                <a:latin typeface="+mj-lt"/>
                <a:cs typeface="Bangla MN"/>
              </a:rPr>
              <a:t>Wytrzymałość</a:t>
            </a:r>
            <a:r>
              <a:rPr lang="en-US" sz="1900" b="1" dirty="0">
                <a:latin typeface="+mj-lt"/>
                <a:cs typeface="Bangla MN"/>
              </a:rPr>
              <a:t> </a:t>
            </a:r>
            <a:r>
              <a:rPr lang="en-US" sz="1900" b="1" dirty="0" err="1">
                <a:latin typeface="+mj-lt"/>
                <a:cs typeface="Bangla MN"/>
              </a:rPr>
              <a:t>na</a:t>
            </a:r>
            <a:r>
              <a:rPr lang="en-US" sz="1900" b="1" dirty="0">
                <a:latin typeface="+mj-lt"/>
                <a:cs typeface="Bangla MN"/>
              </a:rPr>
              <a:t> </a:t>
            </a:r>
            <a:r>
              <a:rPr lang="en-US" sz="1900" b="1" dirty="0" err="1">
                <a:latin typeface="+mj-lt"/>
                <a:cs typeface="Bangla MN"/>
              </a:rPr>
              <a:t>rozciąganie</a:t>
            </a:r>
            <a:endParaRPr lang="en-US" sz="1900" b="1" dirty="0">
              <a:latin typeface="+mj-lt"/>
              <a:cs typeface="Bangla MN"/>
            </a:endParaRPr>
          </a:p>
          <a:p>
            <a:pPr marL="285750" indent="-285750"/>
            <a:r>
              <a:rPr lang="en-US" sz="1900" b="1" dirty="0" err="1">
                <a:latin typeface="+mj-lt"/>
                <a:cs typeface="Bangla MN"/>
              </a:rPr>
              <a:t>Siła</a:t>
            </a:r>
            <a:r>
              <a:rPr lang="en-US" sz="1900" b="1" dirty="0">
                <a:latin typeface="+mj-lt"/>
                <a:cs typeface="Bangla MN"/>
              </a:rPr>
              <a:t> </a:t>
            </a:r>
            <a:r>
              <a:rPr lang="en-US" sz="1900" b="1" dirty="0" err="1">
                <a:latin typeface="+mj-lt"/>
                <a:cs typeface="Bangla MN"/>
              </a:rPr>
              <a:t>przyczepności</a:t>
            </a:r>
            <a:endParaRPr lang="en-US" sz="1900" b="1" dirty="0">
              <a:latin typeface="+mj-lt"/>
              <a:cs typeface="Bangla MN"/>
            </a:endParaRPr>
          </a:p>
          <a:p>
            <a:pPr marL="285750" indent="-285750"/>
            <a:r>
              <a:rPr lang="en-US" sz="1900" b="1" dirty="0" err="1">
                <a:latin typeface="+mj-lt"/>
                <a:cs typeface="Bangla MN"/>
              </a:rPr>
              <a:t>Ciepło</a:t>
            </a:r>
            <a:r>
              <a:rPr lang="en-US" sz="1900" b="1" dirty="0">
                <a:latin typeface="+mj-lt"/>
                <a:cs typeface="Bangla MN"/>
              </a:rPr>
              <a:t> </a:t>
            </a:r>
            <a:r>
              <a:rPr lang="en-US" sz="1900" b="1" dirty="0" err="1">
                <a:latin typeface="+mj-lt"/>
                <a:cs typeface="Bangla MN"/>
              </a:rPr>
              <a:t>polimeryzacji</a:t>
            </a:r>
            <a:endParaRPr lang="en-US" sz="1900" b="1" dirty="0">
              <a:latin typeface="+mj-lt"/>
              <a:cs typeface="Bangla MN"/>
            </a:endParaRPr>
          </a:p>
          <a:p>
            <a:pPr marL="285750" indent="-285750"/>
            <a:r>
              <a:rPr lang="en-US" sz="1900" b="1" dirty="0" err="1">
                <a:latin typeface="+mj-lt"/>
                <a:cs typeface="Bangla MN"/>
              </a:rPr>
              <a:t>Standaryzacja</a:t>
            </a:r>
            <a:r>
              <a:rPr lang="en-US" sz="1900" b="1" dirty="0">
                <a:latin typeface="+mj-lt"/>
                <a:cs typeface="Bangla MN"/>
              </a:rPr>
              <a:t> </a:t>
            </a:r>
            <a:r>
              <a:rPr lang="en-US" sz="1900" b="1" dirty="0" err="1">
                <a:latin typeface="+mj-lt"/>
                <a:cs typeface="Bangla MN"/>
              </a:rPr>
              <a:t>dozowania</a:t>
            </a:r>
            <a:endParaRPr lang="en-US" sz="1900" b="1" dirty="0">
              <a:latin typeface="+mj-lt"/>
              <a:cs typeface="Bangla MN"/>
            </a:endParaRPr>
          </a:p>
          <a:p>
            <a:pPr marL="285750" indent="-285750"/>
            <a:endParaRPr lang="en-US" sz="1900" dirty="0">
              <a:latin typeface="+mj-lt"/>
              <a:cs typeface="Bangla MN"/>
            </a:endParaRPr>
          </a:p>
          <a:p>
            <a:pPr marL="285750" indent="-285750"/>
            <a:endParaRPr lang="en-US" sz="1700" dirty="0">
              <a:latin typeface="+mj-lt"/>
              <a:cs typeface="Bangla MN"/>
            </a:endParaRPr>
          </a:p>
          <a:p>
            <a:endParaRPr lang="en-US" sz="1900" dirty="0">
              <a:latin typeface="+mj-lt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550481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06A07E96-3969-4595-802D-25631B3CB6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EE850F-AE83-4C3F-A64D-8B67DEF33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47255" y="-59376"/>
            <a:ext cx="9386886" cy="6923798"/>
            <a:chOff x="-329674" y="-51881"/>
            <a:chExt cx="12515851" cy="6923798"/>
          </a:xfrm>
        </p:grpSpPr>
        <p:sp>
          <p:nvSpPr>
            <p:cNvPr id="20" name="Freeform 5">
              <a:extLst>
                <a:ext uri="{FF2B5EF4-FFF2-40B4-BE49-F238E27FC236}">
                  <a16:creationId xmlns:a16="http://schemas.microsoft.com/office/drawing/2014/main" id="{1BC9603D-FE04-4520-8E50-7C75B9CA2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>
                <a:gd name="T0" fmla="*/ 1752 w 2038"/>
                <a:gd name="T1" fmla="*/ 1169 h 1169"/>
                <a:gd name="T2" fmla="*/ 1487 w 2038"/>
                <a:gd name="T3" fmla="*/ 334 h 1169"/>
                <a:gd name="T4" fmla="*/ 860 w 2038"/>
                <a:gd name="T5" fmla="*/ 22 h 1169"/>
                <a:gd name="T6" fmla="*/ 199 w 2038"/>
                <a:gd name="T7" fmla="*/ 318 h 1169"/>
                <a:gd name="T8" fmla="*/ 399 w 2038"/>
                <a:gd name="T9" fmla="*/ 1165 h 1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0A0E3407-9CB8-45DA-9F2E-5B81388C1D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>
                <a:gd name="T0" fmla="*/ 1025 w 1549"/>
                <a:gd name="T1" fmla="*/ 1016 h 1017"/>
                <a:gd name="T2" fmla="*/ 1443 w 1549"/>
                <a:gd name="T3" fmla="*/ 592 h 1017"/>
                <a:gd name="T4" fmla="*/ 782 w 1549"/>
                <a:gd name="T5" fmla="*/ 53 h 1017"/>
                <a:gd name="T6" fmla="*/ 150 w 1549"/>
                <a:gd name="T7" fmla="*/ 329 h 1017"/>
                <a:gd name="T8" fmla="*/ 477 w 1549"/>
                <a:gd name="T9" fmla="*/ 1017 h 10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7">
              <a:extLst>
                <a:ext uri="{FF2B5EF4-FFF2-40B4-BE49-F238E27FC236}">
                  <a16:creationId xmlns:a16="http://schemas.microsoft.com/office/drawing/2014/main" id="{091A4076-E94C-4E3A-BDAF-3D51C167CE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>
                <a:gd name="T0" fmla="*/ 1302 w 1688"/>
                <a:gd name="T1" fmla="*/ 1066 h 1066"/>
                <a:gd name="T2" fmla="*/ 1613 w 1688"/>
                <a:gd name="T3" fmla="*/ 850 h 1066"/>
                <a:gd name="T4" fmla="*/ 1517 w 1688"/>
                <a:gd name="T5" fmla="*/ 471 h 1066"/>
                <a:gd name="T6" fmla="*/ 798 w 1688"/>
                <a:gd name="T7" fmla="*/ 28 h 1066"/>
                <a:gd name="T8" fmla="*/ 181 w 1688"/>
                <a:gd name="T9" fmla="*/ 333 h 1066"/>
                <a:gd name="T10" fmla="*/ 420 w 1688"/>
                <a:gd name="T11" fmla="*/ 1066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257CB374-17D4-4D8A-8F6A-D79BAE50EB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>
                <a:gd name="T0" fmla="*/ 1873 w 2171"/>
                <a:gd name="T1" fmla="*/ 1326 h 1326"/>
                <a:gd name="T2" fmla="*/ 1609 w 2171"/>
                <a:gd name="T3" fmla="*/ 473 h 1326"/>
                <a:gd name="T4" fmla="*/ 880 w 2171"/>
                <a:gd name="T5" fmla="*/ 63 h 1326"/>
                <a:gd name="T6" fmla="*/ 0 w 2171"/>
                <a:gd name="T7" fmla="*/ 423 h 13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6CAD8AE5-485A-40A6-9A10-B2D46F293A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>
                <a:gd name="T0" fmla="*/ 0 w 106"/>
                <a:gd name="T1" fmla="*/ 0 h 143"/>
                <a:gd name="T2" fmla="*/ 106 w 106"/>
                <a:gd name="T3" fmla="*/ 143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0">
              <a:extLst>
                <a:ext uri="{FF2B5EF4-FFF2-40B4-BE49-F238E27FC236}">
                  <a16:creationId xmlns:a16="http://schemas.microsoft.com/office/drawing/2014/main" id="{1A323CDF-8C44-4003-8C7E-56DA0652ED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>
                <a:gd name="T0" fmla="*/ 2046 w 2330"/>
                <a:gd name="T1" fmla="*/ 1452 h 1452"/>
                <a:gd name="T2" fmla="*/ 1813 w 2330"/>
                <a:gd name="T3" fmla="*/ 601 h 1452"/>
                <a:gd name="T4" fmla="*/ 956 w 2330"/>
                <a:gd name="T5" fmla="*/ 97 h 1452"/>
                <a:gd name="T6" fmla="*/ 0 w 2330"/>
                <a:gd name="T7" fmla="*/ 366 h 1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588FAE68-2618-4A05-9619-5B0476CF8B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>
                <a:gd name="T0" fmla="*/ 1094 w 1216"/>
                <a:gd name="T1" fmla="*/ 1436 h 1436"/>
                <a:gd name="T2" fmla="*/ 709 w 1216"/>
                <a:gd name="T3" fmla="*/ 551 h 1436"/>
                <a:gd name="T4" fmla="*/ 0 w 1216"/>
                <a:gd name="T5" fmla="*/ 0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2">
              <a:extLst>
                <a:ext uri="{FF2B5EF4-FFF2-40B4-BE49-F238E27FC236}">
                  <a16:creationId xmlns:a16="http://schemas.microsoft.com/office/drawing/2014/main" id="{8BD498FC-EB33-41D8-844F-F8B658B14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>
                <a:gd name="T0" fmla="*/ 222 w 222"/>
                <a:gd name="T1" fmla="*/ 0 h 129"/>
                <a:gd name="T2" fmla="*/ 0 w 222"/>
                <a:gd name="T3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3">
              <a:extLst>
                <a:ext uri="{FF2B5EF4-FFF2-40B4-BE49-F238E27FC236}">
                  <a16:creationId xmlns:a16="http://schemas.microsoft.com/office/drawing/2014/main" id="{2E631E6C-DAC5-4239-818A-AA7E4D372C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>
                <a:gd name="T0" fmla="*/ 1067 w 1174"/>
                <a:gd name="T1" fmla="*/ 1440 h 1440"/>
                <a:gd name="T2" fmla="*/ 698 w 1174"/>
                <a:gd name="T3" fmla="*/ 577 h 1440"/>
                <a:gd name="T4" fmla="*/ 0 w 1174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4">
              <a:extLst>
                <a:ext uri="{FF2B5EF4-FFF2-40B4-BE49-F238E27FC236}">
                  <a16:creationId xmlns:a16="http://schemas.microsoft.com/office/drawing/2014/main" id="{9AF25E18-21FA-4C72-BFBA-6970C2299A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>
                <a:gd name="T0" fmla="*/ 125 w 125"/>
                <a:gd name="T1" fmla="*/ 0 h 74"/>
                <a:gd name="T2" fmla="*/ 0 w 125"/>
                <a:gd name="T3" fmla="*/ 74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5">
              <a:extLst>
                <a:ext uri="{FF2B5EF4-FFF2-40B4-BE49-F238E27FC236}">
                  <a16:creationId xmlns:a16="http://schemas.microsoft.com/office/drawing/2014/main" id="{FEFCA527-806C-494B-B0FA-BC2DCBB8AF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>
                <a:gd name="T0" fmla="*/ 1056 w 1155"/>
                <a:gd name="T1" fmla="*/ 1440 h 1440"/>
                <a:gd name="T2" fmla="*/ 686 w 1155"/>
                <a:gd name="T3" fmla="*/ 580 h 1440"/>
                <a:gd name="T4" fmla="*/ 0 w 1155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6">
              <a:extLst>
                <a:ext uri="{FF2B5EF4-FFF2-40B4-BE49-F238E27FC236}">
                  <a16:creationId xmlns:a16="http://schemas.microsoft.com/office/drawing/2014/main" id="{1348858B-E257-4F55-824B-A4E0E12B2D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>
                <a:gd name="T0" fmla="*/ 75 w 75"/>
                <a:gd name="T1" fmla="*/ 0 h 45"/>
                <a:gd name="T2" fmla="*/ 0 w 75"/>
                <a:gd name="T3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0328079F-5D7D-4C32-94FE-4746AABC90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>
                <a:gd name="T0" fmla="*/ 1053 w 1160"/>
                <a:gd name="T1" fmla="*/ 1441 h 1441"/>
                <a:gd name="T2" fmla="*/ 705 w 1160"/>
                <a:gd name="T3" fmla="*/ 599 h 1441"/>
                <a:gd name="T4" fmla="*/ 0 w 1160"/>
                <a:gd name="T5" fmla="*/ 0 h 1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936F7460-760A-4C69-B444-66970423A6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>
                <a:gd name="T0" fmla="*/ 1040 w 1137"/>
                <a:gd name="T1" fmla="*/ 1440 h 1440"/>
                <a:gd name="T2" fmla="*/ 698 w 1137"/>
                <a:gd name="T3" fmla="*/ 611 h 1440"/>
                <a:gd name="T4" fmla="*/ 0 w 1137"/>
                <a:gd name="T5" fmla="*/ 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046A42DA-07A5-4FC4-9A8E-E7803145E8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>
                <a:gd name="T0" fmla="*/ 1011 w 1058"/>
                <a:gd name="T1" fmla="*/ 1439 h 1439"/>
                <a:gd name="T2" fmla="*/ 648 w 1058"/>
                <a:gd name="T3" fmla="*/ 617 h 1439"/>
                <a:gd name="T4" fmla="*/ 0 w 1058"/>
                <a:gd name="T5" fmla="*/ 0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EAD3D7E7-545F-40E9-9CDA-83D9F4E4B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>
                <a:gd name="T0" fmla="*/ 718 w 718"/>
                <a:gd name="T1" fmla="*/ 575 h 575"/>
                <a:gd name="T2" fmla="*/ 0 w 718"/>
                <a:gd name="T3" fmla="*/ 0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1">
              <a:extLst>
                <a:ext uri="{FF2B5EF4-FFF2-40B4-BE49-F238E27FC236}">
                  <a16:creationId xmlns:a16="http://schemas.microsoft.com/office/drawing/2014/main" id="{A82941B0-23C5-480D-8374-A5427FDF03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>
                <a:gd name="T0" fmla="*/ 620 w 620"/>
                <a:gd name="T1" fmla="*/ 536 h 536"/>
                <a:gd name="T2" fmla="*/ 0 w 620"/>
                <a:gd name="T3" fmla="*/ 0 h 5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E25E04FF-BCA7-48D1-B958-C35D3E94EF3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>
                <a:gd name="T0" fmla="*/ 0 w 455"/>
                <a:gd name="T1" fmla="*/ 0 h 285"/>
                <a:gd name="T2" fmla="*/ 455 w 455"/>
                <a:gd name="T3" fmla="*/ 285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A7E8EF9C-5522-451C-8CB5-0575E24523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>
                <a:gd name="T0" fmla="*/ 0 w 188"/>
                <a:gd name="T1" fmla="*/ 0 h 112"/>
                <a:gd name="T2" fmla="*/ 188 w 188"/>
                <a:gd name="T3" fmla="*/ 1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C7D119FF-606C-4006-A3CB-C83426DCA1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44208" y="3893141"/>
            <a:ext cx="4236590" cy="1771275"/>
            <a:chOff x="3258942" y="3893141"/>
            <a:chExt cx="5648782" cy="1771275"/>
          </a:xfrm>
        </p:grpSpPr>
        <p:sp>
          <p:nvSpPr>
            <p:cNvPr id="41" name="Isosceles Triangle 39">
              <a:extLst>
                <a:ext uri="{FF2B5EF4-FFF2-40B4-BE49-F238E27FC236}">
                  <a16:creationId xmlns:a16="http://schemas.microsoft.com/office/drawing/2014/main" id="{C910710A-4E31-4871-8A01-586AC5FC07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5892384" y="5313353"/>
              <a:ext cx="407233" cy="35106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1437FA2-C275-4241-AD89-34B44DE74C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58942" y="3893141"/>
              <a:ext cx="5648782" cy="142021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505928" y="3980237"/>
            <a:ext cx="4121302" cy="72774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defTabSz="914400"/>
            <a:r>
              <a:rPr lang="en-US" sz="35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Biodegradacja</a:t>
            </a:r>
            <a:endParaRPr lang="en-US" sz="35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C72E954-3173-4229-93A2-B05A46E096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44206" y="1177047"/>
            <a:ext cx="4236587" cy="262395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499" y="1905321"/>
            <a:ext cx="3990797" cy="1167308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0653295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sim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61"/>
            <a:ext cx="9144000" cy="6830677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9B8CD00E-C328-C441-A95E-74C6E666B3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4592"/>
            <a:ext cx="9144000" cy="6528816"/>
          </a:xfrm>
          <a:prstGeom prst="rect">
            <a:avLst/>
          </a:prstGeom>
        </p:spPr>
      </p:pic>
      <p:pic>
        <p:nvPicPr>
          <p:cNvPr id="5" name="Obraz 4" descr="Obraz zawierający urządzenie&#10;&#10;Opis wygenerowany automatycznie">
            <a:extLst>
              <a:ext uri="{FF2B5EF4-FFF2-40B4-BE49-F238E27FC236}">
                <a16:creationId xmlns:a16="http://schemas.microsoft.com/office/drawing/2014/main" id="{89C9EFA3-BB05-2649-AB0E-68E8FF02AC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94351"/>
            <a:ext cx="9144000" cy="6469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16826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  <a:cs typeface="Bangla MN"/>
              </a:rPr>
              <a:t>Zestaw zawiera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0589" y="552451"/>
            <a:ext cx="5159383" cy="5492750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cs typeface="Bangla MN"/>
              </a:rPr>
              <a:t>Cewnik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zewnętrzny</a:t>
            </a:r>
            <a:r>
              <a:rPr lang="en-US" sz="2000" dirty="0">
                <a:cs typeface="Bangla MN"/>
              </a:rPr>
              <a:t> 6 F, 90 cm. w </a:t>
            </a:r>
            <a:r>
              <a:rPr lang="en-US" sz="2000" dirty="0" err="1">
                <a:cs typeface="Bangla MN"/>
              </a:rPr>
              <a:t>kolorze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niebieskim</a:t>
            </a:r>
            <a:r>
              <a:rPr lang="en-US" sz="2000" dirty="0">
                <a:cs typeface="Bangla MN"/>
              </a:rPr>
              <a:t>,</a:t>
            </a:r>
            <a:endParaRPr lang="tr-TR" sz="2000" dirty="0">
              <a:cs typeface="Bangla MN"/>
            </a:endParaRPr>
          </a:p>
          <a:p>
            <a:r>
              <a:rPr lang="en-US" sz="2000" dirty="0" err="1">
                <a:cs typeface="Bangla MN"/>
              </a:rPr>
              <a:t>Mikrocewnik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wewnętrzny</a:t>
            </a:r>
            <a:r>
              <a:rPr lang="en-US" sz="2000" dirty="0">
                <a:cs typeface="Bangla MN"/>
              </a:rPr>
              <a:t> w </a:t>
            </a:r>
            <a:r>
              <a:rPr lang="en-US" sz="2000" dirty="0" err="1">
                <a:cs typeface="Bangla MN"/>
              </a:rPr>
              <a:t>kolorze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białym</a:t>
            </a:r>
            <a:r>
              <a:rPr lang="en-US" sz="2000" dirty="0">
                <a:cs typeface="Bangla MN"/>
              </a:rPr>
              <a:t>,</a:t>
            </a:r>
          </a:p>
          <a:p>
            <a:r>
              <a:rPr lang="en-US" sz="2000" dirty="0" err="1">
                <a:cs typeface="Bangla MN"/>
              </a:rPr>
              <a:t>Prowadnik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dł</a:t>
            </a:r>
            <a:r>
              <a:rPr lang="en-US" sz="2000" dirty="0">
                <a:cs typeface="Bangla MN"/>
              </a:rPr>
              <a:t>. 150 cm,</a:t>
            </a:r>
          </a:p>
          <a:p>
            <a:r>
              <a:rPr lang="en-US" sz="2000" dirty="0" err="1">
                <a:cs typeface="Bangla MN"/>
              </a:rPr>
              <a:t>Koszulka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wprowadzająca</a:t>
            </a:r>
            <a:r>
              <a:rPr lang="en-US" sz="2000" dirty="0">
                <a:cs typeface="Bangla MN"/>
              </a:rPr>
              <a:t> 6F z </a:t>
            </a:r>
            <a:r>
              <a:rPr lang="en-US" sz="2000" dirty="0" err="1">
                <a:cs typeface="Bangla MN"/>
              </a:rPr>
              <a:t>prowadnikiem</a:t>
            </a:r>
            <a:r>
              <a:rPr lang="en-US" sz="2000" dirty="0">
                <a:cs typeface="Bangla MN"/>
              </a:rPr>
              <a:t> 0,035” o </a:t>
            </a:r>
            <a:r>
              <a:rPr lang="en-US" sz="2000" dirty="0" err="1">
                <a:cs typeface="Bangla MN"/>
              </a:rPr>
              <a:t>dł</a:t>
            </a:r>
            <a:r>
              <a:rPr lang="en-US" sz="2000" dirty="0">
                <a:cs typeface="Bangla MN"/>
              </a:rPr>
              <a:t>. 45 cm.,</a:t>
            </a:r>
          </a:p>
          <a:p>
            <a:r>
              <a:rPr lang="en-US" sz="2000" dirty="0" err="1">
                <a:cs typeface="Bangla MN"/>
              </a:rPr>
              <a:t>Pistolet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podający</a:t>
            </a:r>
            <a:r>
              <a:rPr lang="en-US" sz="2000" dirty="0">
                <a:cs typeface="Bangla MN"/>
              </a:rPr>
              <a:t>,</a:t>
            </a:r>
          </a:p>
          <a:p>
            <a:r>
              <a:rPr lang="en-US" sz="2000" dirty="0">
                <a:cs typeface="Bangla MN"/>
              </a:rPr>
              <a:t>2 </a:t>
            </a:r>
            <a:r>
              <a:rPr lang="en-US" sz="2000" dirty="0" err="1">
                <a:cs typeface="Bangla MN"/>
              </a:rPr>
              <a:t>igły</a:t>
            </a:r>
            <a:r>
              <a:rPr lang="en-US" sz="2000" dirty="0">
                <a:cs typeface="Bangla MN"/>
              </a:rPr>
              <a:t> do </a:t>
            </a:r>
            <a:r>
              <a:rPr lang="en-US" sz="2000" dirty="0" err="1">
                <a:cs typeface="Bangla MN"/>
              </a:rPr>
              <a:t>nakłucia</a:t>
            </a:r>
            <a:r>
              <a:rPr lang="en-US" sz="2000" dirty="0">
                <a:cs typeface="Bangla MN"/>
              </a:rPr>
              <a:t> 18G,</a:t>
            </a:r>
          </a:p>
          <a:p>
            <a:r>
              <a:rPr lang="en-US" sz="2000" dirty="0" err="1">
                <a:cs typeface="Bangla MN"/>
              </a:rPr>
              <a:t>Strzykawkę</a:t>
            </a:r>
            <a:r>
              <a:rPr lang="en-US" sz="2000" dirty="0">
                <a:cs typeface="Bangla MN"/>
              </a:rPr>
              <a:t> o </a:t>
            </a:r>
            <a:r>
              <a:rPr lang="en-US" sz="2000" dirty="0" err="1">
                <a:cs typeface="Bangla MN"/>
              </a:rPr>
              <a:t>pojemności</a:t>
            </a:r>
            <a:r>
              <a:rPr lang="en-US" sz="2000" dirty="0">
                <a:cs typeface="Bangla MN"/>
              </a:rPr>
              <a:t> 2,5 ml,</a:t>
            </a:r>
          </a:p>
          <a:p>
            <a:r>
              <a:rPr lang="en-US" sz="2000" dirty="0">
                <a:cs typeface="Bangla MN"/>
              </a:rPr>
              <a:t>2 </a:t>
            </a:r>
            <a:r>
              <a:rPr lang="en-US" sz="2000" dirty="0" err="1">
                <a:cs typeface="Bangla MN"/>
              </a:rPr>
              <a:t>ampułki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płynu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embolizacyjnego</a:t>
            </a:r>
            <a:r>
              <a:rPr lang="en-US" sz="2000" dirty="0">
                <a:cs typeface="Bangla MN"/>
              </a:rPr>
              <a:t>, </a:t>
            </a:r>
            <a:r>
              <a:rPr lang="en-US" sz="2000" dirty="0" err="1">
                <a:cs typeface="Bangla MN"/>
              </a:rPr>
              <a:t>każda</a:t>
            </a:r>
            <a:r>
              <a:rPr lang="en-US" sz="2000" dirty="0">
                <a:cs typeface="Bangla MN"/>
              </a:rPr>
              <a:t> o poj.1 ml (</a:t>
            </a:r>
            <a:r>
              <a:rPr lang="en-US" sz="2000" dirty="0" err="1">
                <a:cs typeface="Bangla MN"/>
              </a:rPr>
              <a:t>przechowywać</a:t>
            </a:r>
            <a:r>
              <a:rPr lang="en-US" sz="2000" dirty="0">
                <a:cs typeface="Bangla MN"/>
              </a:rPr>
              <a:t> w </a:t>
            </a:r>
            <a:r>
              <a:rPr lang="en-US" sz="2000" dirty="0" err="1">
                <a:cs typeface="Bangla MN"/>
              </a:rPr>
              <a:t>lodówce</a:t>
            </a:r>
            <a:r>
              <a:rPr lang="en-US" sz="2000" dirty="0">
                <a:cs typeface="Bangla MN"/>
              </a:rPr>
              <a:t>).</a:t>
            </a:r>
          </a:p>
          <a:p>
            <a:pPr marL="0" indent="0">
              <a:buNone/>
            </a:pPr>
            <a:endParaRPr lang="en-US" sz="2000" dirty="0">
              <a:cs typeface="Bangla MN"/>
            </a:endParaRPr>
          </a:p>
          <a:p>
            <a:pPr marL="285750" indent="-285750"/>
            <a:endParaRPr lang="en-US" sz="1700" dirty="0"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16316826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F5E51E6F-92C5-064B-BAEB-5FB05AAC84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pl-PL" sz="3500" dirty="0">
                <a:solidFill>
                  <a:srgbClr val="FFFFFF"/>
                </a:solidFill>
              </a:rPr>
              <a:t>Procedura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0627605-F00F-2642-920B-2EC8FA888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C3554EB-1C24-A446-B9C0-B638FBFB2E78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16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66651D2-B98C-F34C-8255-74FB8F00BB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0" y="485775"/>
            <a:ext cx="4711446" cy="5567553"/>
          </a:xfrm>
        </p:spPr>
        <p:txBody>
          <a:bodyPr anchor="ctr"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pl-PL" sz="2000" dirty="0"/>
              <a:t> Po wykonaniu dostępu naczyniowego wprowadzamy do naczynia długi prowadnik (150cm),</a:t>
            </a:r>
          </a:p>
          <a:p>
            <a:pPr>
              <a:buFont typeface="Wingdings" pitchFamily="2" charset="2"/>
              <a:buChar char="§"/>
            </a:pPr>
            <a:r>
              <a:rPr lang="pl-PL" sz="2000" dirty="0"/>
              <a:t>Po prowadniku wprowadzamy cewnik zewnętrzny 6F/90cm w kolorze niebieskim,</a:t>
            </a:r>
          </a:p>
          <a:p>
            <a:pPr>
              <a:buFont typeface="Wingdings" pitchFamily="2" charset="2"/>
              <a:buChar char="§"/>
            </a:pPr>
            <a:r>
              <a:rPr lang="pl-PL" sz="2000" dirty="0"/>
              <a:t>Wysuwamy prowadnik z naczynia, montujemy system,</a:t>
            </a:r>
          </a:p>
          <a:p>
            <a:r>
              <a:rPr lang="pl-PL" sz="2000" dirty="0"/>
              <a:t>Do strzykawki nabieramy 2 ampułki kleju,</a:t>
            </a:r>
          </a:p>
          <a:p>
            <a:r>
              <a:rPr lang="pl-PL" sz="2000" dirty="0"/>
              <a:t>Wypuszczamy całkowicie powietrze ze strzykawki,</a:t>
            </a:r>
          </a:p>
          <a:p>
            <a:r>
              <a:rPr lang="pl-PL" sz="2000" dirty="0"/>
              <a:t>Wycieramy </a:t>
            </a:r>
            <a:r>
              <a:rPr lang="pl-PL" sz="2000" dirty="0" err="1"/>
              <a:t>tip</a:t>
            </a:r>
            <a:r>
              <a:rPr lang="pl-PL" sz="2000" dirty="0"/>
              <a:t> strzykawki suchym gazikiem,</a:t>
            </a:r>
          </a:p>
          <a:p>
            <a:r>
              <a:rPr lang="pl-PL" sz="2000" dirty="0"/>
              <a:t>Dokręcamy do strzykawki </a:t>
            </a:r>
            <a:r>
              <a:rPr lang="pl-PL" sz="2000" dirty="0" err="1"/>
              <a:t>mikrocewnik</a:t>
            </a:r>
            <a:r>
              <a:rPr lang="pl-PL" sz="2000" dirty="0"/>
              <a:t> wewnętrzny w kolorze białym,</a:t>
            </a:r>
          </a:p>
          <a:p>
            <a:r>
              <a:rPr lang="pl-PL" sz="2000" dirty="0"/>
              <a:t>Montujemy strzykawkę z cewnikiem do pistoletu,</a:t>
            </a:r>
          </a:p>
          <a:p>
            <a:endParaRPr lang="pl-PL" sz="1700" dirty="0"/>
          </a:p>
        </p:txBody>
      </p:sp>
    </p:spTree>
    <p:extLst>
      <p:ext uri="{BB962C8B-B14F-4D97-AF65-F5344CB8AC3E}">
        <p14:creationId xmlns:p14="http://schemas.microsoft.com/office/powerpoint/2010/main" val="4456558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F6EA5D51-3B52-BC4B-A19B-902CAC4F2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pl-PL" sz="3500" dirty="0">
                <a:solidFill>
                  <a:srgbClr val="FFFFFF"/>
                </a:solidFill>
              </a:rPr>
              <a:t>Procedura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F97BF91-2913-EF45-B3DF-9C2A0388F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C3554EB-1C24-A446-B9C0-B638FBFB2E78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17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33A44A-1BB1-0745-978D-5BC2C2A379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r>
              <a:rPr lang="pl-PL" sz="2000" dirty="0"/>
              <a:t>Przed włożeniem </a:t>
            </a:r>
            <a:r>
              <a:rPr lang="pl-PL" sz="2000" dirty="0" err="1"/>
              <a:t>mikrocewnika</a:t>
            </a:r>
            <a:r>
              <a:rPr lang="pl-PL" sz="2000" dirty="0"/>
              <a:t>- na sucho- wykonujemy jeden strzał pistoletem, tłok strzykawki powinien przesunąć się o 3 kreski (0,3ml),cewnik wypełni się na 2/3 swojej długości, pozostałe 10 cm nie jest wypełnione tworząc poduszkę powietrzną.</a:t>
            </a:r>
          </a:p>
          <a:p>
            <a:r>
              <a:rPr lang="pl-PL" sz="2000" dirty="0"/>
              <a:t>Wprowadzamy biały </a:t>
            </a:r>
            <a:r>
              <a:rPr lang="pl-PL" sz="2000" dirty="0" err="1"/>
              <a:t>mikrocewnik</a:t>
            </a:r>
            <a:r>
              <a:rPr lang="pl-PL" sz="2000" dirty="0"/>
              <a:t> wewnętrzny do cewnika zewnętrznego i oba skręcamy</a:t>
            </a:r>
          </a:p>
          <a:p>
            <a:r>
              <a:rPr lang="pl-PL" sz="2000" dirty="0"/>
              <a:t>Wysuwamy koszulkę wprowadzającą z miejsca wkłucia, może ona swobodnie „wisieć” na cewniku podającym (ma to na celu uniknięcie sklejenia cewnika w koszulce)</a:t>
            </a:r>
          </a:p>
          <a:p>
            <a:endParaRPr lang="pl-PL" sz="1700" dirty="0"/>
          </a:p>
        </p:txBody>
      </p:sp>
    </p:spTree>
    <p:extLst>
      <p:ext uri="{BB962C8B-B14F-4D97-AF65-F5344CB8AC3E}">
        <p14:creationId xmlns:p14="http://schemas.microsoft.com/office/powerpoint/2010/main" val="18478604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0BDE6CC6-F7A5-8448-A799-91E01E46A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pl-PL" sz="3500" dirty="0">
                <a:solidFill>
                  <a:srgbClr val="FFFFFF"/>
                </a:solidFill>
              </a:rPr>
              <a:t>Procedura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0C69FBB-9F13-5E43-B578-66A76508D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C3554EB-1C24-A446-B9C0-B638FBFB2E78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18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00BF02-5CD9-8146-BEAF-E6C786580D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0" y="950596"/>
            <a:ext cx="4711446" cy="5346688"/>
          </a:xfrm>
        </p:spPr>
        <p:txBody>
          <a:bodyPr anchor="ctr">
            <a:normAutofit fontScale="85000" lnSpcReduction="20000"/>
          </a:bodyPr>
          <a:lstStyle/>
          <a:p>
            <a:endParaRPr lang="en-US" sz="2200" b="1" dirty="0">
              <a:cs typeface="Bangla MN"/>
            </a:endParaRPr>
          </a:p>
          <a:p>
            <a:endParaRPr lang="en-US" sz="2200" b="1" dirty="0">
              <a:cs typeface="Bangla MN"/>
            </a:endParaRPr>
          </a:p>
          <a:p>
            <a:endParaRPr lang="en-US" sz="2200" b="1" dirty="0">
              <a:cs typeface="Bangla MN"/>
            </a:endParaRPr>
          </a:p>
          <a:p>
            <a:endParaRPr lang="en-US" sz="2200" b="1" dirty="0">
              <a:cs typeface="Bangla MN"/>
            </a:endParaRPr>
          </a:p>
          <a:p>
            <a:r>
              <a:rPr lang="en-US" sz="2200" dirty="0" err="1">
                <a:cs typeface="Bangla MN"/>
              </a:rPr>
              <a:t>Ustawiamy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koniec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wewnętrznego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mikrocewnika</a:t>
            </a:r>
            <a:r>
              <a:rPr lang="en-US" sz="2200" dirty="0">
                <a:cs typeface="Bangla MN"/>
              </a:rPr>
              <a:t>  3 cm od </a:t>
            </a:r>
            <a:r>
              <a:rPr lang="en-US" sz="2200" dirty="0" err="1">
                <a:cs typeface="Bangla MN"/>
              </a:rPr>
              <a:t>ujścia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żyły</a:t>
            </a:r>
            <a:r>
              <a:rPr lang="en-US" sz="2200" dirty="0">
                <a:cs typeface="Bangla MN"/>
              </a:rPr>
              <a:t>,</a:t>
            </a:r>
          </a:p>
          <a:p>
            <a:r>
              <a:rPr lang="en-US" sz="2200" dirty="0" err="1">
                <a:cs typeface="Bangla MN"/>
              </a:rPr>
              <a:t>Osoba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asysytująca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wykonuje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ucisk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głowicą</a:t>
            </a:r>
            <a:r>
              <a:rPr lang="en-US" sz="2200" dirty="0">
                <a:cs typeface="Bangla MN"/>
              </a:rPr>
              <a:t> USG w </a:t>
            </a:r>
            <a:r>
              <a:rPr lang="en-US" sz="2200" dirty="0" err="1">
                <a:cs typeface="Bangla MN"/>
              </a:rPr>
              <a:t>ujściu</a:t>
            </a:r>
            <a:r>
              <a:rPr lang="en-US" sz="2200" dirty="0">
                <a:cs typeface="Bangla MN"/>
              </a:rPr>
              <a:t>,</a:t>
            </a:r>
          </a:p>
          <a:p>
            <a:r>
              <a:rPr lang="en-US" sz="2200" dirty="0" err="1">
                <a:cs typeface="Bangla MN"/>
              </a:rPr>
              <a:t>Rozpoczynamy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podawanie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kleju</a:t>
            </a:r>
            <a:r>
              <a:rPr lang="en-US" sz="2200" dirty="0">
                <a:cs typeface="Bangla MN"/>
              </a:rPr>
              <a:t>,</a:t>
            </a:r>
          </a:p>
          <a:p>
            <a:r>
              <a:rPr lang="en-US" sz="2200" dirty="0" err="1">
                <a:cs typeface="Bangla MN"/>
              </a:rPr>
              <a:t>Wykonujemy</a:t>
            </a:r>
            <a:r>
              <a:rPr lang="en-US" sz="2200" dirty="0">
                <a:cs typeface="Bangla MN"/>
              </a:rPr>
              <a:t> 1 </a:t>
            </a:r>
            <a:r>
              <a:rPr lang="en-US" sz="2200" dirty="0" err="1">
                <a:cs typeface="Bangla MN"/>
              </a:rPr>
              <a:t>pełny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strzał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tłoka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pistoletu</a:t>
            </a:r>
            <a:r>
              <a:rPr lang="en-US" sz="2200" dirty="0">
                <a:cs typeface="Bangla MN"/>
              </a:rPr>
              <a:t> w </a:t>
            </a:r>
            <a:r>
              <a:rPr lang="en-US" sz="2200" dirty="0" err="1">
                <a:cs typeface="Bangla MN"/>
              </a:rPr>
              <a:t>miejscu</a:t>
            </a:r>
            <a:r>
              <a:rPr lang="en-US" sz="2200" dirty="0">
                <a:cs typeface="Bangla MN"/>
              </a:rPr>
              <a:t> -</a:t>
            </a:r>
            <a:r>
              <a:rPr lang="en-US" sz="2200" dirty="0" err="1">
                <a:cs typeface="Bangla MN"/>
              </a:rPr>
              <a:t>wypełniamy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wtedy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resztę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cewnika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klejem</a:t>
            </a:r>
            <a:r>
              <a:rPr lang="en-US" sz="2200" dirty="0">
                <a:cs typeface="Bangla MN"/>
              </a:rPr>
              <a:t>,</a:t>
            </a:r>
          </a:p>
          <a:p>
            <a:r>
              <a:rPr lang="en-US" sz="2200" dirty="0" err="1">
                <a:cs typeface="Bangla MN"/>
              </a:rPr>
              <a:t>Kolejne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strzały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wykonujemy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wysuwając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cewnik</a:t>
            </a:r>
            <a:r>
              <a:rPr lang="en-US" sz="2200" dirty="0">
                <a:cs typeface="Bangla MN"/>
              </a:rPr>
              <a:t> z </a:t>
            </a:r>
            <a:r>
              <a:rPr lang="en-US" sz="2200" dirty="0" err="1">
                <a:cs typeface="Bangla MN"/>
              </a:rPr>
              <a:t>naczynia</a:t>
            </a:r>
            <a:r>
              <a:rPr lang="en-US" sz="2200" dirty="0">
                <a:cs typeface="Bangla MN"/>
              </a:rPr>
              <a:t>,</a:t>
            </a:r>
          </a:p>
          <a:p>
            <a:r>
              <a:rPr lang="en-US" sz="2200" dirty="0" err="1">
                <a:cs typeface="Bangla MN"/>
              </a:rPr>
              <a:t>Kontrolujemy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wzrokiem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przesuw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tłoka</a:t>
            </a:r>
            <a:r>
              <a:rPr lang="en-US" sz="2200" dirty="0">
                <a:cs typeface="Bangla MN"/>
              </a:rPr>
              <a:t> </a:t>
            </a:r>
            <a:r>
              <a:rPr lang="en-US" sz="2200" dirty="0" err="1">
                <a:cs typeface="Bangla MN"/>
              </a:rPr>
              <a:t>strzykawki</a:t>
            </a:r>
            <a:r>
              <a:rPr lang="en-US" sz="2200" dirty="0">
                <a:cs typeface="Bangla MN"/>
              </a:rPr>
              <a:t>,</a:t>
            </a:r>
          </a:p>
          <a:p>
            <a:r>
              <a:rPr lang="pl-PL" sz="2200" dirty="0"/>
              <a:t>Osoba asystująca podczas aplikacji kleju wykonuje masaż uciskowy po linii wysuwającego się cewnika nadal uciskając głowicą USG ujście żyły.</a:t>
            </a:r>
          </a:p>
          <a:p>
            <a:endParaRPr lang="en-US" sz="1900" dirty="0">
              <a:cs typeface="Bangla MN"/>
            </a:endParaRPr>
          </a:p>
          <a:p>
            <a:endParaRPr lang="en-US" sz="1700" dirty="0">
              <a:cs typeface="Bangla MN"/>
            </a:endParaRPr>
          </a:p>
          <a:p>
            <a:endParaRPr lang="en-US" sz="1700" dirty="0">
              <a:cs typeface="Bangla MN"/>
            </a:endParaRPr>
          </a:p>
          <a:p>
            <a:endParaRPr lang="en-US" sz="1700" dirty="0">
              <a:cs typeface="Bangla MN"/>
            </a:endParaRPr>
          </a:p>
          <a:p>
            <a:endParaRPr lang="pl-PL" sz="1700" dirty="0"/>
          </a:p>
        </p:txBody>
      </p:sp>
    </p:spTree>
    <p:extLst>
      <p:ext uri="{BB962C8B-B14F-4D97-AF65-F5344CB8AC3E}">
        <p14:creationId xmlns:p14="http://schemas.microsoft.com/office/powerpoint/2010/main" val="14247865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8E80F76-D88C-5D48-BE4F-AE0BF3390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EB48954-615C-BC44-AF87-74D08D5C4B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4A03431C-BF8F-934F-8ADD-C593FBC76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19</a:t>
            </a:fld>
            <a:endParaRPr lang="en-US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03B18DBB-EAE6-364D-8514-63D57D571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5126"/>
            <a:ext cx="9144000" cy="5908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827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2700">
                <a:solidFill>
                  <a:srgbClr val="FFFFFF"/>
                </a:solidFill>
                <a:latin typeface="Futura Md BT" pitchFamily="34" charset="0"/>
                <a:cs typeface="Bangla MN"/>
              </a:rPr>
              <a:t>Niewydolność żylna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r>
              <a:rPr lang="en-US" sz="2000" b="1" dirty="0" err="1">
                <a:latin typeface="+mj-lt"/>
                <a:cs typeface="Bangla MN"/>
              </a:rPr>
              <a:t>Obecne</a:t>
            </a:r>
            <a:r>
              <a:rPr lang="en-US" sz="2000" b="1" dirty="0">
                <a:latin typeface="+mj-lt"/>
                <a:cs typeface="Bangla MN"/>
              </a:rPr>
              <a:t> </a:t>
            </a:r>
            <a:r>
              <a:rPr lang="en-US" sz="2000" b="1" dirty="0" err="1">
                <a:latin typeface="+mj-lt"/>
                <a:cs typeface="Bangla MN"/>
              </a:rPr>
              <a:t>metody</a:t>
            </a:r>
            <a:r>
              <a:rPr lang="en-US" sz="2000" b="1" dirty="0">
                <a:latin typeface="+mj-lt"/>
                <a:cs typeface="Bangla MN"/>
              </a:rPr>
              <a:t> </a:t>
            </a:r>
            <a:r>
              <a:rPr lang="en-US" sz="2000" b="1" dirty="0" err="1">
                <a:latin typeface="+mj-lt"/>
                <a:cs typeface="Bangla MN"/>
              </a:rPr>
              <a:t>leczenia</a:t>
            </a:r>
            <a:r>
              <a:rPr lang="en-US" sz="2000" b="1" dirty="0">
                <a:latin typeface="+mj-lt"/>
                <a:cs typeface="Bangla MN"/>
              </a:rPr>
              <a:t>:</a:t>
            </a:r>
          </a:p>
          <a:p>
            <a:endParaRPr lang="en-US" sz="2000" b="1" dirty="0">
              <a:latin typeface="+mj-lt"/>
              <a:cs typeface="Bangla MN"/>
            </a:endParaRPr>
          </a:p>
          <a:p>
            <a:pPr lvl="1"/>
            <a:r>
              <a:rPr lang="en-US" sz="2000" dirty="0" err="1">
                <a:latin typeface="+mj-lt"/>
                <a:cs typeface="Bangla MN"/>
              </a:rPr>
              <a:t>Podwiązywanie</a:t>
            </a:r>
            <a:r>
              <a:rPr lang="en-US" sz="2000" dirty="0">
                <a:latin typeface="+mj-lt"/>
                <a:cs typeface="Bangla MN"/>
              </a:rPr>
              <a:t>, </a:t>
            </a:r>
          </a:p>
          <a:p>
            <a:pPr lvl="1"/>
            <a:r>
              <a:rPr lang="en-US" sz="2000" dirty="0" err="1">
                <a:latin typeface="+mj-lt"/>
                <a:cs typeface="Bangla MN"/>
              </a:rPr>
              <a:t>Ablacja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termalna</a:t>
            </a:r>
            <a:r>
              <a:rPr lang="en-US" sz="2000" dirty="0">
                <a:latin typeface="+mj-lt"/>
                <a:cs typeface="Bangla MN"/>
              </a:rPr>
              <a:t>,</a:t>
            </a:r>
          </a:p>
          <a:p>
            <a:pPr lvl="2"/>
            <a:r>
              <a:rPr lang="en-US" sz="2000" dirty="0">
                <a:latin typeface="+mj-lt"/>
                <a:cs typeface="Bangla MN"/>
              </a:rPr>
              <a:t>laser</a:t>
            </a:r>
          </a:p>
          <a:p>
            <a:pPr lvl="2"/>
            <a:r>
              <a:rPr lang="en-US" sz="2000" dirty="0">
                <a:latin typeface="+mj-lt"/>
                <a:cs typeface="Bangla MN"/>
              </a:rPr>
              <a:t>RF</a:t>
            </a:r>
          </a:p>
          <a:p>
            <a:pPr lvl="2"/>
            <a:r>
              <a:rPr lang="en-US" sz="2000" dirty="0">
                <a:latin typeface="+mj-lt"/>
                <a:cs typeface="Bangla MN"/>
              </a:rPr>
              <a:t>para</a:t>
            </a:r>
          </a:p>
          <a:p>
            <a:pPr lvl="1"/>
            <a:r>
              <a:rPr lang="en-US" sz="2000" dirty="0" err="1">
                <a:latin typeface="+mj-lt"/>
                <a:cs typeface="Bangla MN"/>
              </a:rPr>
              <a:t>Skleroterapia</a:t>
            </a:r>
            <a:r>
              <a:rPr lang="en-US" sz="2000" dirty="0">
                <a:latin typeface="+mj-lt"/>
                <a:cs typeface="Bangla MN"/>
              </a:rPr>
              <a:t>,</a:t>
            </a:r>
          </a:p>
          <a:p>
            <a:pPr lvl="1"/>
            <a:r>
              <a:rPr lang="en-US" sz="2000" dirty="0" err="1">
                <a:latin typeface="+mj-lt"/>
                <a:cs typeface="Bangla MN"/>
              </a:rPr>
              <a:t>Moca</a:t>
            </a:r>
            <a:r>
              <a:rPr lang="en-US" sz="2000" dirty="0">
                <a:latin typeface="+mj-lt"/>
                <a:cs typeface="Bangla MN"/>
              </a:rPr>
              <a:t> – </a:t>
            </a:r>
            <a:r>
              <a:rPr lang="en-US" sz="2000" dirty="0" err="1">
                <a:latin typeface="+mj-lt"/>
                <a:cs typeface="Bangla MN"/>
              </a:rPr>
              <a:t>ablacja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mechanochemiczna</a:t>
            </a:r>
            <a:endParaRPr lang="en-US" sz="2000" dirty="0">
              <a:latin typeface="+mj-lt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36719341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  <a:cs typeface="Bangla MN"/>
              </a:rPr>
              <a:t>Technika podawania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cs typeface="Bangla MN"/>
              </a:rPr>
              <a:t>Spust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musi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być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jednostajnie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naciskany</a:t>
            </a:r>
            <a:r>
              <a:rPr lang="en-US" sz="2000" dirty="0">
                <a:cs typeface="Bangla MN"/>
              </a:rPr>
              <a:t> w </a:t>
            </a:r>
            <a:r>
              <a:rPr lang="en-US" sz="2000" dirty="0" err="1">
                <a:cs typeface="Bangla MN"/>
              </a:rPr>
              <a:t>tempie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na</a:t>
            </a:r>
            <a:r>
              <a:rPr lang="en-US" sz="2000" dirty="0">
                <a:cs typeface="Bangla MN"/>
              </a:rPr>
              <a:t> 4 </a:t>
            </a:r>
            <a:r>
              <a:rPr lang="en-US" sz="2000" dirty="0" err="1">
                <a:cs typeface="Bangla MN"/>
              </a:rPr>
              <a:t>sekundy</a:t>
            </a:r>
            <a:r>
              <a:rPr lang="en-US" sz="2000" dirty="0">
                <a:cs typeface="Bangla MN"/>
              </a:rPr>
              <a:t> (w </a:t>
            </a:r>
            <a:r>
              <a:rPr lang="en-US" sz="2000" dirty="0" err="1">
                <a:cs typeface="Bangla MN"/>
              </a:rPr>
              <a:t>naczyniach</a:t>
            </a:r>
            <a:r>
              <a:rPr lang="en-US" sz="2000" dirty="0">
                <a:cs typeface="Bangla MN"/>
              </a:rPr>
              <a:t> do 10mm), w </a:t>
            </a:r>
            <a:r>
              <a:rPr lang="en-US" sz="2000" dirty="0" err="1">
                <a:cs typeface="Bangla MN"/>
              </a:rPr>
              <a:t>tempie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na</a:t>
            </a:r>
            <a:r>
              <a:rPr lang="en-US" sz="2000" dirty="0">
                <a:cs typeface="Bangla MN"/>
              </a:rPr>
              <a:t> 3 </a:t>
            </a:r>
            <a:r>
              <a:rPr lang="en-US" sz="2000" dirty="0" err="1">
                <a:cs typeface="Bangla MN"/>
              </a:rPr>
              <a:t>sekundy</a:t>
            </a:r>
            <a:r>
              <a:rPr lang="en-US" sz="2000" dirty="0">
                <a:cs typeface="Bangla MN"/>
              </a:rPr>
              <a:t> (w </a:t>
            </a:r>
            <a:r>
              <a:rPr lang="en-US" sz="2000" dirty="0" err="1">
                <a:cs typeface="Bangla MN"/>
              </a:rPr>
              <a:t>naczyniach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powyżej</a:t>
            </a:r>
            <a:r>
              <a:rPr lang="en-US" sz="2000" dirty="0">
                <a:cs typeface="Bangla MN"/>
              </a:rPr>
              <a:t> 10mm),</a:t>
            </a:r>
          </a:p>
          <a:p>
            <a:r>
              <a:rPr lang="en-US" sz="2000" dirty="0">
                <a:cs typeface="Bangla MN"/>
              </a:rPr>
              <a:t>0,3 ml </a:t>
            </a:r>
            <a:r>
              <a:rPr lang="en-US" sz="2000" dirty="0" err="1">
                <a:cs typeface="Bangla MN"/>
              </a:rPr>
              <a:t>polimeru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zaopatruje</a:t>
            </a:r>
            <a:r>
              <a:rPr lang="en-US" sz="2000" dirty="0">
                <a:cs typeface="Bangla MN"/>
              </a:rPr>
              <a:t> do 10 cm </a:t>
            </a:r>
            <a:r>
              <a:rPr lang="en-US" sz="2000" dirty="0" err="1">
                <a:cs typeface="Bangla MN"/>
              </a:rPr>
              <a:t>naczynia</a:t>
            </a:r>
            <a:r>
              <a:rPr lang="en-US" sz="2000" dirty="0">
                <a:cs typeface="Bangla MN"/>
              </a:rPr>
              <a:t>,</a:t>
            </a:r>
          </a:p>
          <a:p>
            <a:r>
              <a:rPr lang="en-US" sz="2000" dirty="0" err="1">
                <a:cs typeface="Bangla MN"/>
              </a:rPr>
              <a:t>Maksymalna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średnica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naczynia</a:t>
            </a:r>
            <a:r>
              <a:rPr lang="en-US" sz="2000" dirty="0">
                <a:cs typeface="Bangla MN"/>
              </a:rPr>
              <a:t> do </a:t>
            </a:r>
            <a:r>
              <a:rPr lang="en-US" sz="2000" dirty="0" err="1">
                <a:cs typeface="Bangla MN"/>
              </a:rPr>
              <a:t>zamknięcia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polimerem</a:t>
            </a:r>
            <a:r>
              <a:rPr lang="en-US" sz="2000" dirty="0">
                <a:cs typeface="Bangla MN"/>
              </a:rPr>
              <a:t> to 24mm</a:t>
            </a:r>
            <a:r>
              <a:rPr lang="en-US" sz="1700" dirty="0">
                <a:cs typeface="Bangla M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31682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 dirty="0" err="1">
                <a:solidFill>
                  <a:srgbClr val="FFFFFF"/>
                </a:solidFill>
                <a:cs typeface="Bangla MN"/>
              </a:rPr>
              <a:t>Technika</a:t>
            </a:r>
            <a:r>
              <a:rPr lang="en-US" sz="3500" dirty="0">
                <a:solidFill>
                  <a:srgbClr val="FFFFFF"/>
                </a:solidFill>
                <a:cs typeface="Bangla MN"/>
              </a:rPr>
              <a:t> </a:t>
            </a:r>
            <a:r>
              <a:rPr lang="en-US" sz="3500" dirty="0" err="1">
                <a:solidFill>
                  <a:srgbClr val="FFFFFF"/>
                </a:solidFill>
                <a:cs typeface="Bangla MN"/>
              </a:rPr>
              <a:t>kompresji</a:t>
            </a:r>
            <a:endParaRPr lang="en-US" sz="3500" dirty="0">
              <a:solidFill>
                <a:srgbClr val="FFFFFF"/>
              </a:solidFill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cs typeface="Bangla MN"/>
              </a:rPr>
              <a:t>Podczas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aplikacji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kleju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wykonujemy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masaż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kompresyjny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dłonią</a:t>
            </a:r>
            <a:r>
              <a:rPr lang="en-US" sz="2000" dirty="0">
                <a:cs typeface="Bangla MN"/>
              </a:rPr>
              <a:t>, </a:t>
            </a:r>
            <a:r>
              <a:rPr lang="en-US" sz="2000" dirty="0" err="1">
                <a:cs typeface="Bangla MN"/>
              </a:rPr>
              <a:t>podążając</a:t>
            </a:r>
            <a:r>
              <a:rPr lang="en-US" sz="2000" dirty="0">
                <a:cs typeface="Bangla MN"/>
              </a:rPr>
              <a:t> za </a:t>
            </a:r>
            <a:r>
              <a:rPr lang="en-US" sz="2000" dirty="0" err="1">
                <a:cs typeface="Bangla MN"/>
              </a:rPr>
              <a:t>światłem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cewnika</a:t>
            </a:r>
            <a:r>
              <a:rPr lang="en-US" sz="2000" dirty="0">
                <a:cs typeface="Bangla MN"/>
              </a:rPr>
              <a:t> do </a:t>
            </a:r>
            <a:r>
              <a:rPr lang="en-US" sz="2000" dirty="0" err="1">
                <a:cs typeface="Bangla MN"/>
              </a:rPr>
              <a:t>pełnego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zamknięcia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naczynia</a:t>
            </a:r>
            <a:r>
              <a:rPr lang="en-US" sz="2000" dirty="0">
                <a:cs typeface="Bangla MN"/>
              </a:rPr>
              <a:t>,</a:t>
            </a:r>
          </a:p>
          <a:p>
            <a:r>
              <a:rPr lang="en-US" sz="2000" dirty="0" err="1">
                <a:cs typeface="Bangla MN"/>
              </a:rPr>
              <a:t>Kompresja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podczas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zabiegu</a:t>
            </a:r>
            <a:r>
              <a:rPr lang="en-US" sz="2000" dirty="0">
                <a:cs typeface="Bangla MN"/>
              </a:rPr>
              <a:t> jest </a:t>
            </a:r>
            <a:r>
              <a:rPr lang="en-US" sz="2000" dirty="0" err="1">
                <a:cs typeface="Bangla MN"/>
              </a:rPr>
              <a:t>konieczna</a:t>
            </a:r>
            <a:r>
              <a:rPr lang="en-US" sz="2000" dirty="0">
                <a:cs typeface="Bangla MN"/>
              </a:rPr>
              <a:t> do </a:t>
            </a:r>
            <a:r>
              <a:rPr lang="en-US" sz="2000" dirty="0" err="1">
                <a:cs typeface="Bangla MN"/>
              </a:rPr>
              <a:t>uzyskania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satysfakcjonującego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rezultatu</a:t>
            </a:r>
            <a:r>
              <a:rPr lang="en-US" sz="2000" dirty="0">
                <a:cs typeface="Bangla MN"/>
              </a:rPr>
              <a:t>!</a:t>
            </a:r>
          </a:p>
          <a:p>
            <a:endParaRPr lang="en-US" sz="2000" dirty="0">
              <a:cs typeface="Bangla MN"/>
            </a:endParaRPr>
          </a:p>
          <a:p>
            <a:endParaRPr lang="en-US" sz="1700" dirty="0">
              <a:latin typeface="Bangla MN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16316826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 dirty="0" err="1">
                <a:solidFill>
                  <a:srgbClr val="FFFFFF"/>
                </a:solidFill>
                <a:cs typeface="Bangla MN"/>
              </a:rPr>
              <a:t>Technika</a:t>
            </a:r>
            <a:r>
              <a:rPr lang="en-US" sz="3500" dirty="0">
                <a:solidFill>
                  <a:srgbClr val="FFFFFF"/>
                </a:solidFill>
                <a:cs typeface="Bangla MN"/>
              </a:rPr>
              <a:t> </a:t>
            </a:r>
            <a:r>
              <a:rPr lang="en-US" sz="3500" dirty="0" err="1">
                <a:solidFill>
                  <a:srgbClr val="FFFFFF"/>
                </a:solidFill>
                <a:cs typeface="Bangla MN"/>
              </a:rPr>
              <a:t>kompresji</a:t>
            </a:r>
            <a:endParaRPr lang="en-US" sz="3500" dirty="0">
              <a:solidFill>
                <a:srgbClr val="FFFFFF"/>
              </a:solidFill>
              <a:cs typeface="Bangla M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r>
              <a:rPr lang="pl-PL" sz="1700" dirty="0"/>
              <a:t>Po całkowitym usunięciu cewnika z naczynia kontynuujemy masaż uciskowy kończyny po linii aplikacji kleju przez ok 1 min.,</a:t>
            </a:r>
          </a:p>
          <a:p>
            <a:r>
              <a:rPr lang="en-US" sz="1700" dirty="0" err="1">
                <a:cs typeface="Bangla MN"/>
              </a:rPr>
              <a:t>Wykonujemy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kontrolę</a:t>
            </a:r>
            <a:r>
              <a:rPr lang="en-US" sz="1700" dirty="0">
                <a:cs typeface="Bangla MN"/>
              </a:rPr>
              <a:t> USG </a:t>
            </a:r>
            <a:r>
              <a:rPr lang="en-US" sz="1700" dirty="0" err="1">
                <a:cs typeface="Bangla MN"/>
              </a:rPr>
              <a:t>potwierdzającą</a:t>
            </a:r>
            <a:r>
              <a:rPr lang="en-US" sz="1700" dirty="0">
                <a:cs typeface="Bangla MN"/>
              </a:rPr>
              <a:t>           </a:t>
            </a:r>
            <a:r>
              <a:rPr lang="en-US" sz="1700" dirty="0" err="1">
                <a:cs typeface="Bangla MN"/>
              </a:rPr>
              <a:t>zamknięcie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naczynia</a:t>
            </a:r>
            <a:r>
              <a:rPr lang="en-US" sz="1700" dirty="0">
                <a:cs typeface="Bangla MN"/>
              </a:rPr>
              <a:t>,</a:t>
            </a:r>
          </a:p>
          <a:p>
            <a:pPr>
              <a:buFont typeface="Wingdings" pitchFamily="2" charset="2"/>
              <a:buChar char="§"/>
            </a:pP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Można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zastosować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bandaż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kompresyjny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lub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rajstopę</a:t>
            </a:r>
            <a:r>
              <a:rPr lang="en-US" sz="1700" dirty="0">
                <a:cs typeface="Bangla MN"/>
              </a:rPr>
              <a:t>  </a:t>
            </a:r>
            <a:r>
              <a:rPr lang="en-US" sz="1700" dirty="0" err="1">
                <a:cs typeface="Bangla MN"/>
              </a:rPr>
              <a:t>uciskową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na</a:t>
            </a:r>
            <a:r>
              <a:rPr lang="en-US" sz="1700" dirty="0">
                <a:cs typeface="Bangla MN"/>
              </a:rPr>
              <a:t> 24h (</a:t>
            </a:r>
            <a:r>
              <a:rPr lang="en-US" sz="1700" dirty="0" err="1">
                <a:cs typeface="Bangla MN"/>
              </a:rPr>
              <a:t>zalecane</a:t>
            </a:r>
            <a:r>
              <a:rPr lang="en-US" sz="1700" dirty="0">
                <a:cs typeface="Bangla MN"/>
              </a:rPr>
              <a:t> u </a:t>
            </a:r>
            <a:r>
              <a:rPr lang="en-US" sz="1700" dirty="0" err="1">
                <a:cs typeface="Bangla MN"/>
              </a:rPr>
              <a:t>osób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otyłych</a:t>
            </a:r>
            <a:r>
              <a:rPr lang="en-US" sz="1700" dirty="0">
                <a:cs typeface="Bangla MN"/>
              </a:rPr>
              <a:t> I w </a:t>
            </a:r>
            <a:r>
              <a:rPr lang="en-US" sz="1700" dirty="0" err="1">
                <a:cs typeface="Bangla MN"/>
              </a:rPr>
              <a:t>przypadku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dużych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średnic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naczynia</a:t>
            </a:r>
            <a:r>
              <a:rPr lang="en-US" sz="1700" dirty="0">
                <a:cs typeface="Bangla MN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6316826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 dirty="0" err="1">
                <a:solidFill>
                  <a:srgbClr val="FFFFFF"/>
                </a:solidFill>
                <a:cs typeface="Bangla MN"/>
              </a:rPr>
              <a:t>Procedura</a:t>
            </a:r>
            <a:r>
              <a:rPr lang="en-US" sz="3500" dirty="0">
                <a:solidFill>
                  <a:srgbClr val="FFFFFF"/>
                </a:solidFill>
                <a:cs typeface="Bangla MN"/>
              </a:rPr>
              <a:t> </a:t>
            </a:r>
            <a:r>
              <a:rPr lang="en-US" sz="3500" dirty="0" err="1">
                <a:solidFill>
                  <a:srgbClr val="FFFFFF"/>
                </a:solidFill>
                <a:cs typeface="Bangla MN"/>
              </a:rPr>
              <a:t>ważne</a:t>
            </a:r>
            <a:r>
              <a:rPr lang="en-US" sz="3500" dirty="0">
                <a:solidFill>
                  <a:srgbClr val="FFFFFF"/>
                </a:solidFill>
                <a:cs typeface="Bangla MN"/>
              </a:rPr>
              <a:t> </a:t>
            </a:r>
            <a:r>
              <a:rPr lang="en-US" sz="3500" dirty="0" err="1">
                <a:solidFill>
                  <a:srgbClr val="FFFFFF"/>
                </a:solidFill>
                <a:cs typeface="Bangla MN"/>
              </a:rPr>
              <a:t>uwagi</a:t>
            </a:r>
            <a:r>
              <a:rPr lang="en-US" sz="3500" dirty="0">
                <a:solidFill>
                  <a:srgbClr val="FFFFFF"/>
                </a:solidFill>
                <a:cs typeface="Bangla MN"/>
              </a:rPr>
              <a:t>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>
                <a:cs typeface="Bangla MN"/>
              </a:rPr>
              <a:t>W </a:t>
            </a:r>
            <a:r>
              <a:rPr lang="en-US" sz="1700" dirty="0" err="1">
                <a:cs typeface="Bangla MN"/>
              </a:rPr>
              <a:t>przypadku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niepełnego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sklejenia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się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naczynia,natychmiast</a:t>
            </a:r>
            <a:r>
              <a:rPr lang="en-US" sz="1700" dirty="0">
                <a:cs typeface="Bangla MN"/>
              </a:rPr>
              <a:t> po </a:t>
            </a:r>
            <a:r>
              <a:rPr lang="en-US" sz="1700" dirty="0" err="1">
                <a:cs typeface="Bangla MN"/>
              </a:rPr>
              <a:t>zabiegu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nalezy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zastosować</a:t>
            </a:r>
            <a:r>
              <a:rPr lang="en-US" sz="1700" dirty="0">
                <a:cs typeface="Bangla MN"/>
              </a:rPr>
              <a:t>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 err="1">
                <a:cs typeface="Bangla MN"/>
              </a:rPr>
              <a:t>Klej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tkankowy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lub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aethoxysklerol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podając</a:t>
            </a:r>
            <a:r>
              <a:rPr lang="en-US" sz="1700" dirty="0">
                <a:cs typeface="Bangla MN"/>
              </a:rPr>
              <a:t> go z </a:t>
            </a:r>
            <a:r>
              <a:rPr lang="en-US" sz="1700" dirty="0" err="1">
                <a:cs typeface="Bangla MN"/>
              </a:rPr>
              <a:t>ręki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przez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strzykawkę</a:t>
            </a:r>
            <a:r>
              <a:rPr lang="en-US" sz="1700" dirty="0">
                <a:cs typeface="Bangla MN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 err="1">
                <a:cs typeface="Bangla MN"/>
              </a:rPr>
              <a:t>Średnia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ilość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podanego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tak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kleju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powinna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wynosić</a:t>
            </a:r>
            <a:r>
              <a:rPr lang="en-US" sz="1700" dirty="0">
                <a:cs typeface="Bangla MN"/>
              </a:rPr>
              <a:t> 0,3 ml </a:t>
            </a:r>
            <a:r>
              <a:rPr lang="en-US" sz="1700" dirty="0" err="1">
                <a:cs typeface="Bangla MN"/>
              </a:rPr>
              <a:t>przy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jednej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aplikacji</a:t>
            </a:r>
            <a:r>
              <a:rPr lang="en-US" sz="1700" dirty="0">
                <a:cs typeface="Bangla MN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 err="1">
                <a:cs typeface="Bangla MN"/>
              </a:rPr>
              <a:t>Przy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średnicach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powyżej</a:t>
            </a:r>
            <a:r>
              <a:rPr lang="en-US" sz="1700" dirty="0">
                <a:cs typeface="Bangla MN"/>
              </a:rPr>
              <a:t> 15 mm </a:t>
            </a:r>
            <a:r>
              <a:rPr lang="en-US" sz="1700" dirty="0" err="1">
                <a:cs typeface="Bangla MN"/>
              </a:rPr>
              <a:t>zalecamy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zastosowanie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tumescencji</a:t>
            </a:r>
            <a:r>
              <a:rPr lang="en-US" sz="1700" dirty="0">
                <a:cs typeface="Bangla MN"/>
              </a:rPr>
              <a:t>, </a:t>
            </a:r>
            <a:r>
              <a:rPr lang="en-US" sz="1700" dirty="0" err="1">
                <a:cs typeface="Bangla MN"/>
              </a:rPr>
              <a:t>daje</a:t>
            </a:r>
            <a:r>
              <a:rPr lang="en-US" sz="1700" dirty="0">
                <a:cs typeface="Bangla MN"/>
              </a:rPr>
              <a:t> to </a:t>
            </a:r>
            <a:r>
              <a:rPr lang="en-US" sz="1700" dirty="0" err="1">
                <a:cs typeface="Bangla MN"/>
              </a:rPr>
              <a:t>gwarancję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zamknięcia</a:t>
            </a:r>
            <a:r>
              <a:rPr lang="en-US" sz="1700" dirty="0">
                <a:cs typeface="Bangla MN"/>
              </a:rPr>
              <a:t> 60 cm </a:t>
            </a:r>
            <a:r>
              <a:rPr lang="en-US" sz="1700" dirty="0" err="1">
                <a:cs typeface="Bangla MN"/>
              </a:rPr>
              <a:t>naczynia</a:t>
            </a:r>
            <a:r>
              <a:rPr lang="en-US" sz="1700" dirty="0">
                <a:cs typeface="Bangla MN"/>
              </a:rPr>
              <a:t>,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 err="1">
                <a:cs typeface="Bangla MN"/>
              </a:rPr>
              <a:t>Ważne</a:t>
            </a:r>
            <a:r>
              <a:rPr lang="en-US" sz="1700" dirty="0">
                <a:cs typeface="Bangla MN"/>
              </a:rPr>
              <a:t>! </a:t>
            </a:r>
            <a:r>
              <a:rPr lang="en-US" sz="1700" dirty="0" err="1">
                <a:cs typeface="Bangla MN"/>
              </a:rPr>
              <a:t>Podczas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procedury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klejenia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systemem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Venex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należy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dobrze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zaopatrzyć</a:t>
            </a:r>
            <a:r>
              <a:rPr lang="en-US" sz="1700" dirty="0">
                <a:cs typeface="Bangla MN"/>
              </a:rPr>
              <a:t> “</a:t>
            </a:r>
            <a:r>
              <a:rPr lang="en-US" sz="1700" dirty="0" err="1">
                <a:cs typeface="Bangla MN"/>
              </a:rPr>
              <a:t>górę</a:t>
            </a:r>
            <a:r>
              <a:rPr lang="en-US" sz="1700" dirty="0">
                <a:cs typeface="Bangla MN"/>
              </a:rPr>
              <a:t>” </a:t>
            </a:r>
            <a:r>
              <a:rPr lang="en-US" sz="1700" dirty="0" err="1">
                <a:cs typeface="Bangla MN"/>
              </a:rPr>
              <a:t>naczynia</a:t>
            </a:r>
            <a:r>
              <a:rPr lang="en-US" sz="1700" dirty="0">
                <a:cs typeface="Bangla MN"/>
              </a:rPr>
              <a:t>. </a:t>
            </a:r>
            <a:r>
              <a:rPr lang="en-US" sz="1700" dirty="0" err="1">
                <a:cs typeface="Bangla MN"/>
              </a:rPr>
              <a:t>Nawet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jeżeli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odcinek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naczynia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nie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będzie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sklejony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na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całej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długości</a:t>
            </a:r>
            <a:r>
              <a:rPr lang="en-US" sz="1700" dirty="0">
                <a:cs typeface="Bangla MN"/>
              </a:rPr>
              <a:t>, </a:t>
            </a:r>
            <a:r>
              <a:rPr lang="en-US" sz="1700" dirty="0" err="1">
                <a:cs typeface="Bangla MN"/>
              </a:rPr>
              <a:t>dobrze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zamknięta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proksymalna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część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naczynia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gwarantuje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sukces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zabiegu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i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zapobiega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efektowi</a:t>
            </a:r>
            <a:r>
              <a:rPr lang="en-US" sz="1700" dirty="0">
                <a:cs typeface="Bangla MN"/>
              </a:rPr>
              <a:t> </a:t>
            </a:r>
            <a:r>
              <a:rPr lang="en-US" sz="1700" dirty="0" err="1">
                <a:cs typeface="Bangla MN"/>
              </a:rPr>
              <a:t>rekanalizacji</a:t>
            </a:r>
            <a:r>
              <a:rPr lang="en-US" sz="1700" dirty="0">
                <a:cs typeface="Bangla M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2870368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Resim 3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685" y="103134"/>
            <a:ext cx="5812347" cy="6394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31682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  <a:cs typeface="Bangla MN"/>
              </a:rPr>
              <a:t>Wskazania do stosowania: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pPr marL="285750" indent="-285750"/>
            <a:r>
              <a:rPr lang="en-US" sz="2000" dirty="0" err="1">
                <a:cs typeface="Bangla MN"/>
              </a:rPr>
              <a:t>Niewydolność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żyły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odpiszczelowej</a:t>
            </a:r>
            <a:endParaRPr lang="en-US" sz="2000" dirty="0">
              <a:cs typeface="Bangla MN"/>
            </a:endParaRPr>
          </a:p>
          <a:p>
            <a:pPr marL="285750" indent="-285750"/>
            <a:r>
              <a:rPr lang="en-US" sz="2000" dirty="0" err="1">
                <a:cs typeface="Bangla MN"/>
              </a:rPr>
              <a:t>Niewydolność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żyły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odstrzałkowej</a:t>
            </a:r>
            <a:endParaRPr lang="en-US" sz="2000" dirty="0">
              <a:cs typeface="Bangla MN"/>
            </a:endParaRPr>
          </a:p>
          <a:p>
            <a:pPr marL="285750" indent="-285750"/>
            <a:r>
              <a:rPr lang="en-US" sz="2000" dirty="0" err="1">
                <a:cs typeface="Bangla MN"/>
              </a:rPr>
              <a:t>Perforatory</a:t>
            </a:r>
            <a:r>
              <a:rPr lang="en-US" sz="2000" dirty="0">
                <a:cs typeface="Bangla MN"/>
              </a:rPr>
              <a:t> (</a:t>
            </a:r>
            <a:r>
              <a:rPr lang="en-US" sz="2000" dirty="0" err="1">
                <a:cs typeface="Bangla MN"/>
              </a:rPr>
              <a:t>tu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możliwa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technika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podawania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jak</a:t>
            </a:r>
            <a:r>
              <a:rPr lang="en-US" sz="2000" dirty="0">
                <a:cs typeface="Bangla MN"/>
              </a:rPr>
              <a:t> w </a:t>
            </a:r>
            <a:r>
              <a:rPr lang="en-US" sz="2000" dirty="0" err="1">
                <a:cs typeface="Bangla MN"/>
              </a:rPr>
              <a:t>przypadku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ampułek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kleju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Venex</a:t>
            </a:r>
            <a:r>
              <a:rPr lang="en-US" sz="2000" dirty="0">
                <a:cs typeface="Bangla MN"/>
              </a:rPr>
              <a:t>)</a:t>
            </a:r>
          </a:p>
          <a:p>
            <a:pPr marL="0" indent="0">
              <a:buNone/>
            </a:pPr>
            <a:endParaRPr lang="en-US" sz="1700" dirty="0"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32255879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  <a:cs typeface="Bangla MN"/>
              </a:rPr>
              <a:t>Idealny pacjent do NBCA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r>
              <a:rPr lang="en-US" sz="2000" dirty="0" err="1">
                <a:cs typeface="Bangla MN"/>
              </a:rPr>
              <a:t>Długa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niewydolna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żyła</a:t>
            </a:r>
            <a:endParaRPr lang="en-US" sz="2000" dirty="0">
              <a:cs typeface="Bangla MN"/>
            </a:endParaRPr>
          </a:p>
          <a:p>
            <a:r>
              <a:rPr lang="en-US" sz="2000" dirty="0" err="1">
                <a:cs typeface="Bangla MN"/>
              </a:rPr>
              <a:t>Żyła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położona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blisko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nerwów</a:t>
            </a:r>
            <a:endParaRPr lang="en-US" sz="2000" dirty="0">
              <a:cs typeface="Bangla MN"/>
            </a:endParaRPr>
          </a:p>
          <a:p>
            <a:r>
              <a:rPr lang="en-US" sz="2000" dirty="0" err="1">
                <a:cs typeface="Bangla MN"/>
              </a:rPr>
              <a:t>Pacjent</a:t>
            </a:r>
            <a:r>
              <a:rPr lang="en-US" sz="2000" dirty="0">
                <a:cs typeface="Bangla MN"/>
              </a:rPr>
              <a:t> z </a:t>
            </a:r>
            <a:r>
              <a:rPr lang="en-US" sz="2000" dirty="0" err="1">
                <a:cs typeface="Bangla MN"/>
              </a:rPr>
              <a:t>niską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tolerancją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kompresję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i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wielokrotne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nakłuwania</a:t>
            </a:r>
            <a:endParaRPr lang="en-US" sz="2000" dirty="0">
              <a:cs typeface="Bangla MN"/>
            </a:endParaRPr>
          </a:p>
          <a:p>
            <a:r>
              <a:rPr lang="en-US" sz="2000" dirty="0" err="1">
                <a:cs typeface="Bangla MN"/>
              </a:rPr>
              <a:t>Pacjent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nie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kwalifikujący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się</a:t>
            </a:r>
            <a:r>
              <a:rPr lang="en-US" sz="2000" dirty="0">
                <a:cs typeface="Bangla MN"/>
              </a:rPr>
              <a:t> do </a:t>
            </a:r>
            <a:r>
              <a:rPr lang="en-US" sz="2000" dirty="0" err="1">
                <a:cs typeface="Bangla MN"/>
              </a:rPr>
              <a:t>znieczulenia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ogólnego</a:t>
            </a:r>
            <a:endParaRPr lang="en-US" sz="2000" dirty="0">
              <a:cs typeface="Bangla MN"/>
            </a:endParaRPr>
          </a:p>
          <a:p>
            <a:r>
              <a:rPr lang="en-US" sz="2000" dirty="0" err="1">
                <a:cs typeface="Bangla MN"/>
              </a:rPr>
              <a:t>Pacjent</a:t>
            </a:r>
            <a:r>
              <a:rPr lang="en-US" sz="2000" dirty="0">
                <a:cs typeface="Bangla MN"/>
              </a:rPr>
              <a:t> z </a:t>
            </a:r>
            <a:r>
              <a:rPr lang="en-US" sz="2000" dirty="0" err="1">
                <a:cs typeface="Bangla MN"/>
              </a:rPr>
              <a:t>niską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tolerancją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kompresję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i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związany</a:t>
            </a:r>
            <a:r>
              <a:rPr lang="en-US" sz="2000" dirty="0">
                <a:cs typeface="Bangla MN"/>
              </a:rPr>
              <a:t> z </a:t>
            </a:r>
            <a:r>
              <a:rPr lang="en-US" sz="2000" dirty="0" err="1">
                <a:cs typeface="Bangla MN"/>
              </a:rPr>
              <a:t>nią</a:t>
            </a:r>
            <a:r>
              <a:rPr lang="en-US" sz="2000" dirty="0">
                <a:cs typeface="Bangla MN"/>
              </a:rPr>
              <a:t>:</a:t>
            </a:r>
          </a:p>
          <a:p>
            <a:pPr lvl="1"/>
            <a:r>
              <a:rPr lang="en-US" sz="2000" dirty="0" err="1">
                <a:cs typeface="Bangla MN"/>
              </a:rPr>
              <a:t>ból</a:t>
            </a:r>
            <a:endParaRPr lang="en-US" sz="2000" dirty="0">
              <a:cs typeface="Bangla MN"/>
            </a:endParaRPr>
          </a:p>
          <a:p>
            <a:pPr lvl="1"/>
            <a:r>
              <a:rPr lang="en-US" sz="2000" dirty="0" err="1">
                <a:cs typeface="Bangla MN"/>
              </a:rPr>
              <a:t>ucisk</a:t>
            </a:r>
            <a:endParaRPr lang="en-US" sz="2000" dirty="0">
              <a:cs typeface="Bangla MN"/>
            </a:endParaRPr>
          </a:p>
          <a:p>
            <a:r>
              <a:rPr lang="en-US" sz="2000" dirty="0" err="1">
                <a:cs typeface="Bangla MN"/>
              </a:rPr>
              <a:t>Aktywni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pacjenci</a:t>
            </a:r>
            <a:endParaRPr lang="en-US" sz="2000" dirty="0"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309018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  <a:cs typeface="Bangla MN"/>
              </a:rPr>
              <a:t>Szczegóły o których należy pamiętać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pPr marL="285750" indent="-285750"/>
            <a:r>
              <a:rPr lang="en-US" sz="2000" dirty="0" err="1">
                <a:cs typeface="Bangla MN"/>
              </a:rPr>
              <a:t>Szczegółowe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mapowanie</a:t>
            </a:r>
            <a:endParaRPr lang="en-US" sz="2000" dirty="0">
              <a:cs typeface="Bangla MN"/>
            </a:endParaRPr>
          </a:p>
          <a:p>
            <a:pPr lvl="1">
              <a:buFont typeface="Arial"/>
              <a:buChar char="•"/>
            </a:pPr>
            <a:r>
              <a:rPr lang="en-US" sz="2000" dirty="0" err="1">
                <a:cs typeface="Bangla MN"/>
              </a:rPr>
              <a:t>Kolorowe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obrazowanie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doplera</a:t>
            </a:r>
            <a:r>
              <a:rPr lang="en-US" sz="2000" dirty="0">
                <a:cs typeface="Bangla MN"/>
              </a:rPr>
              <a:t> (RDUS):</a:t>
            </a:r>
          </a:p>
          <a:p>
            <a:pPr marL="128016" lvl="1" indent="0">
              <a:buNone/>
            </a:pPr>
            <a:r>
              <a:rPr lang="en-US" sz="2000" dirty="0">
                <a:cs typeface="Bangla MN"/>
              </a:rPr>
              <a:t>   </a:t>
            </a:r>
            <a:r>
              <a:rPr lang="en-US" sz="2000" dirty="0" err="1">
                <a:cs typeface="Bangla MN"/>
              </a:rPr>
              <a:t>Żyła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głowna</a:t>
            </a:r>
            <a:r>
              <a:rPr lang="en-US" sz="2000" dirty="0">
                <a:cs typeface="Bangla MN"/>
              </a:rPr>
              <a:t>, </a:t>
            </a:r>
            <a:r>
              <a:rPr lang="en-US" sz="2000" dirty="0" err="1">
                <a:cs typeface="Bangla MN"/>
              </a:rPr>
              <a:t>perforatory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i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żyły</a:t>
            </a:r>
            <a:r>
              <a:rPr lang="en-US" sz="2000" dirty="0">
                <a:cs typeface="Bangla MN"/>
              </a:rPr>
              <a:t>    </a:t>
            </a:r>
          </a:p>
          <a:p>
            <a:pPr marL="128016" lvl="1" indent="0">
              <a:buNone/>
            </a:pPr>
            <a:r>
              <a:rPr lang="en-US" sz="2000" dirty="0">
                <a:cs typeface="Bangla MN"/>
              </a:rPr>
              <a:t>   </a:t>
            </a:r>
            <a:r>
              <a:rPr lang="en-US" sz="2000" dirty="0" err="1">
                <a:cs typeface="Bangla MN"/>
              </a:rPr>
              <a:t>dopływowe</a:t>
            </a:r>
            <a:endParaRPr lang="en-US" sz="2000" dirty="0">
              <a:cs typeface="Bangla MN"/>
            </a:endParaRPr>
          </a:p>
          <a:p>
            <a:pPr marL="285750" indent="-285750"/>
            <a:r>
              <a:rPr lang="en-US" sz="2000" dirty="0" err="1">
                <a:cs typeface="Bangla MN"/>
              </a:rPr>
              <a:t>Odpowiednia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siła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ucisku</a:t>
            </a:r>
            <a:r>
              <a:rPr lang="en-US" sz="2000" dirty="0">
                <a:cs typeface="Bangla MN"/>
              </a:rPr>
              <a:t> w </a:t>
            </a:r>
            <a:r>
              <a:rPr lang="en-US" sz="2000" dirty="0" err="1">
                <a:cs typeface="Bangla MN"/>
              </a:rPr>
              <a:t>ujściu</a:t>
            </a:r>
            <a:r>
              <a:rPr lang="en-US" sz="2000" dirty="0">
                <a:cs typeface="Bangla MN"/>
              </a:rPr>
              <a:t> SFJ/SPJ </a:t>
            </a:r>
            <a:r>
              <a:rPr lang="en-US" sz="2000" dirty="0" err="1">
                <a:cs typeface="Bangla MN"/>
              </a:rPr>
              <a:t>dla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bezpieczeństwa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procedury</a:t>
            </a:r>
            <a:endParaRPr lang="en-US" sz="2000" dirty="0">
              <a:cs typeface="Bangla MN"/>
            </a:endParaRPr>
          </a:p>
          <a:p>
            <a:pPr marL="285750" indent="-285750"/>
            <a:r>
              <a:rPr lang="en-US" sz="2000" dirty="0" err="1">
                <a:cs typeface="Bangla MN"/>
              </a:rPr>
              <a:t>Ciągłość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aplikacji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kleju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podczas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procedury</a:t>
            </a:r>
            <a:endParaRPr lang="en-US" sz="2000" dirty="0">
              <a:cs typeface="Bangla MN"/>
            </a:endParaRPr>
          </a:p>
          <a:p>
            <a:pPr marL="285750" indent="-285750"/>
            <a:r>
              <a:rPr lang="en-US" sz="2000" dirty="0" err="1">
                <a:cs typeface="Bangla MN"/>
              </a:rPr>
              <a:t>Kompresja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naczynia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podczas</a:t>
            </a:r>
            <a:r>
              <a:rPr lang="en-US" sz="2000" dirty="0">
                <a:cs typeface="Bangla MN"/>
              </a:rPr>
              <a:t> i po </a:t>
            </a:r>
            <a:r>
              <a:rPr lang="en-US" sz="2000" dirty="0" err="1">
                <a:cs typeface="Bangla MN"/>
              </a:rPr>
              <a:t>procedurze</a:t>
            </a:r>
            <a:endParaRPr lang="en-US" sz="2000" dirty="0">
              <a:cs typeface="Bangla MN"/>
            </a:endParaRPr>
          </a:p>
          <a:p>
            <a:pPr marL="0" indent="0">
              <a:buNone/>
            </a:pPr>
            <a:endParaRPr lang="en-US" sz="2000" dirty="0">
              <a:latin typeface="Bangla MN"/>
              <a:cs typeface="Bangla MN"/>
            </a:endParaRPr>
          </a:p>
          <a:p>
            <a:pPr marL="0" indent="0">
              <a:buNone/>
            </a:pPr>
            <a:endParaRPr lang="en-US" sz="1700" dirty="0">
              <a:latin typeface="Bangla MN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3072737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  <a:cs typeface="Bangla MN"/>
              </a:rPr>
              <a:t>Zalety metody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pPr marL="285750" indent="-285750"/>
            <a:r>
              <a:rPr lang="en-US" sz="2000" dirty="0" err="1">
                <a:cs typeface="Bangla MN"/>
              </a:rPr>
              <a:t>Brak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znieczulenia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tumescencyjnego</a:t>
            </a:r>
            <a:endParaRPr lang="en-US" sz="2000" dirty="0">
              <a:cs typeface="Bangla MN"/>
            </a:endParaRPr>
          </a:p>
          <a:p>
            <a:pPr marL="285750" indent="-285750"/>
            <a:r>
              <a:rPr lang="en-US" sz="2000" dirty="0" err="1">
                <a:cs typeface="Bangla MN"/>
              </a:rPr>
              <a:t>Brak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potrzeby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znieczulenia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ogólnego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lub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zewnątrzoponowego</a:t>
            </a:r>
            <a:endParaRPr lang="en-US" sz="2000" dirty="0">
              <a:cs typeface="Bangla MN"/>
            </a:endParaRPr>
          </a:p>
          <a:p>
            <a:pPr marL="285750" indent="-285750"/>
            <a:r>
              <a:rPr lang="en-US" sz="2000" dirty="0" err="1">
                <a:cs typeface="Bangla MN"/>
              </a:rPr>
              <a:t>Prosta</a:t>
            </a:r>
            <a:r>
              <a:rPr lang="en-US" sz="2000" dirty="0">
                <a:cs typeface="Bangla MN"/>
              </a:rPr>
              <a:t> w </a:t>
            </a:r>
            <a:r>
              <a:rPr lang="en-US" sz="2000" dirty="0" err="1">
                <a:cs typeface="Bangla MN"/>
              </a:rPr>
              <a:t>wykonaniu</a:t>
            </a:r>
            <a:r>
              <a:rPr lang="en-US" sz="2000" dirty="0">
                <a:cs typeface="Bangla MN"/>
              </a:rPr>
              <a:t> w </a:t>
            </a:r>
            <a:r>
              <a:rPr lang="en-US" sz="2000" dirty="0" err="1">
                <a:cs typeface="Bangla MN"/>
              </a:rPr>
              <a:t>porównaniu</a:t>
            </a:r>
            <a:r>
              <a:rPr lang="en-US" sz="2000" dirty="0">
                <a:cs typeface="Bangla MN"/>
              </a:rPr>
              <a:t> do EVTA</a:t>
            </a:r>
          </a:p>
          <a:p>
            <a:pPr marL="285750" indent="-285750"/>
            <a:r>
              <a:rPr lang="en-US" sz="2000" dirty="0" err="1">
                <a:cs typeface="Bangla MN"/>
              </a:rPr>
              <a:t>Eliminuje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uszkodzenia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nerwów</a:t>
            </a:r>
            <a:r>
              <a:rPr lang="en-US" sz="2000" dirty="0">
                <a:cs typeface="Bangla MN"/>
              </a:rPr>
              <a:t>, </a:t>
            </a:r>
            <a:r>
              <a:rPr lang="en-US" sz="2000" dirty="0" err="1">
                <a:cs typeface="Bangla MN"/>
              </a:rPr>
              <a:t>które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mogą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wystąpić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przy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ablacji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termicznej</a:t>
            </a:r>
            <a:endParaRPr lang="en-US" sz="2000" dirty="0">
              <a:cs typeface="Bangla MN"/>
            </a:endParaRPr>
          </a:p>
          <a:p>
            <a:pPr marL="285750" indent="-285750"/>
            <a:r>
              <a:rPr lang="en-US" sz="2000" dirty="0" err="1">
                <a:cs typeface="Bangla MN"/>
              </a:rPr>
              <a:t>Brak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potrzeby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noszenia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pończoch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uciskowych</a:t>
            </a:r>
            <a:endParaRPr lang="en-US" sz="2000" dirty="0">
              <a:cs typeface="Bangla MN"/>
            </a:endParaRPr>
          </a:p>
          <a:p>
            <a:pPr marL="285750" indent="-285750"/>
            <a:r>
              <a:rPr lang="en-US" sz="2000" dirty="0" err="1">
                <a:cs typeface="Bangla MN"/>
              </a:rPr>
              <a:t>Brak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przebarwień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lub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oparzeń</a:t>
            </a:r>
            <a:r>
              <a:rPr lang="en-US" sz="2000" dirty="0">
                <a:cs typeface="Bangla MN"/>
              </a:rPr>
              <a:t> po </a:t>
            </a:r>
            <a:r>
              <a:rPr lang="en-US" sz="2000" dirty="0" err="1">
                <a:cs typeface="Bangla MN"/>
              </a:rPr>
              <a:t>procedurze</a:t>
            </a:r>
            <a:endParaRPr lang="en-US" sz="2000" dirty="0">
              <a:cs typeface="Bangla MN"/>
            </a:endParaRPr>
          </a:p>
          <a:p>
            <a:pPr marL="285750" indent="-285750"/>
            <a:r>
              <a:rPr lang="en-US" sz="2000" dirty="0" err="1">
                <a:cs typeface="Bangla MN"/>
              </a:rPr>
              <a:t>Może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być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wykonywana</a:t>
            </a:r>
            <a:r>
              <a:rPr lang="en-US" sz="2000" dirty="0">
                <a:cs typeface="Bangla MN"/>
              </a:rPr>
              <a:t> w </a:t>
            </a:r>
            <a:r>
              <a:rPr lang="en-US" sz="2000" dirty="0" err="1">
                <a:cs typeface="Bangla MN"/>
              </a:rPr>
              <a:t>warunkach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ambulatoryjnych</a:t>
            </a:r>
            <a:endParaRPr lang="en-US" sz="2000" dirty="0">
              <a:cs typeface="Bangla MN"/>
            </a:endParaRPr>
          </a:p>
          <a:p>
            <a:pPr marL="285750" indent="-285750"/>
            <a:r>
              <a:rPr lang="en-US" sz="2000" dirty="0" err="1">
                <a:cs typeface="Bangla MN"/>
              </a:rPr>
              <a:t>Pacjent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może</a:t>
            </a:r>
            <a:r>
              <a:rPr lang="en-US" sz="2000" dirty="0">
                <a:cs typeface="Bangla MN"/>
              </a:rPr>
              <a:t> od </a:t>
            </a:r>
            <a:r>
              <a:rPr lang="en-US" sz="2000" dirty="0" err="1">
                <a:cs typeface="Bangla MN"/>
              </a:rPr>
              <a:t>razu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powrócić</a:t>
            </a:r>
            <a:r>
              <a:rPr lang="en-US" sz="2000" dirty="0">
                <a:cs typeface="Bangla MN"/>
              </a:rPr>
              <a:t> do </a:t>
            </a:r>
            <a:r>
              <a:rPr lang="en-US" sz="2000" dirty="0" err="1">
                <a:cs typeface="Bangla MN"/>
              </a:rPr>
              <a:t>swoich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codziennych</a:t>
            </a:r>
            <a:r>
              <a:rPr lang="en-US" sz="2000" dirty="0">
                <a:cs typeface="Bangla MN"/>
              </a:rPr>
              <a:t> </a:t>
            </a:r>
            <a:r>
              <a:rPr lang="en-US" sz="2000" dirty="0" err="1">
                <a:cs typeface="Bangla MN"/>
              </a:rPr>
              <a:t>aktywności</a:t>
            </a:r>
            <a:endParaRPr lang="en-US" sz="2000" dirty="0"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309018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0AFE1151-0D14-4504-950C-EAFF3F3B95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77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29F4DAE-D0C6-4D03-A1ED-A5F5C826A7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4F6D14CB-71F7-47ED-B06E-5FA262A1C2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>
                <a:gd name="T0" fmla="*/ 813 w 813"/>
                <a:gd name="T1" fmla="*/ 0 h 1440"/>
                <a:gd name="T2" fmla="*/ 435 w 81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FF3E8156-726C-4AB4-9521-33E6A4C437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>
                <a:gd name="T0" fmla="*/ 324 w 324"/>
                <a:gd name="T1" fmla="*/ 117 h 117"/>
                <a:gd name="T2" fmla="*/ 0 w 324"/>
                <a:gd name="T3" fmla="*/ 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7">
              <a:extLst>
                <a:ext uri="{FF2B5EF4-FFF2-40B4-BE49-F238E27FC236}">
                  <a16:creationId xmlns:a16="http://schemas.microsoft.com/office/drawing/2014/main" id="{FCA7C0D9-C629-4C86-8B54-07006FC1BD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>
                <a:gd name="T0" fmla="*/ 0 w 404"/>
                <a:gd name="T1" fmla="*/ 385 h 385"/>
                <a:gd name="T2" fmla="*/ 404 w 404"/>
                <a:gd name="T3" fmla="*/ 0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56B7AFD9-E249-432F-85FD-DC2F4E7684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>
                <a:gd name="T0" fmla="*/ 774 w 774"/>
                <a:gd name="T1" fmla="*/ 0 h 1440"/>
                <a:gd name="T2" fmla="*/ 411 w 774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57C24C62-E9E6-4E0A-8855-A47F435BF2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>
                <a:gd name="T0" fmla="*/ 203 w 203"/>
                <a:gd name="T1" fmla="*/ 77 h 77"/>
                <a:gd name="T2" fmla="*/ 0 w 203"/>
                <a:gd name="T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0">
              <a:extLst>
                <a:ext uri="{FF2B5EF4-FFF2-40B4-BE49-F238E27FC236}">
                  <a16:creationId xmlns:a16="http://schemas.microsoft.com/office/drawing/2014/main" id="{CFF628F9-597E-4120-9EEF-017B857A05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>
                <a:gd name="T0" fmla="*/ 0 w 351"/>
                <a:gd name="T1" fmla="*/ 332 h 332"/>
                <a:gd name="T2" fmla="*/ 351 w 351"/>
                <a:gd name="T3" fmla="*/ 0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0577406C-45C4-4C96-98FC-DBFA28B440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>
                <a:gd name="T0" fmla="*/ 762 w 762"/>
                <a:gd name="T1" fmla="*/ 0 h 1440"/>
                <a:gd name="T2" fmla="*/ 403 w 76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2">
              <a:extLst>
                <a:ext uri="{FF2B5EF4-FFF2-40B4-BE49-F238E27FC236}">
                  <a16:creationId xmlns:a16="http://schemas.microsoft.com/office/drawing/2014/main" id="{026A26F9-274A-48EF-BB7D-E0C8EA2547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>
                <a:gd name="T0" fmla="*/ 140 w 140"/>
                <a:gd name="T1" fmla="*/ 54 h 54"/>
                <a:gd name="T2" fmla="*/ 0 w 140"/>
                <a:gd name="T3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3">
              <a:extLst>
                <a:ext uri="{FF2B5EF4-FFF2-40B4-BE49-F238E27FC236}">
                  <a16:creationId xmlns:a16="http://schemas.microsoft.com/office/drawing/2014/main" id="{06A55F0F-DF8C-41D3-A6F7-936F4889E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>
                <a:gd name="T0" fmla="*/ 0 w 321"/>
                <a:gd name="T1" fmla="*/ 302 h 302"/>
                <a:gd name="T2" fmla="*/ 321 w 321"/>
                <a:gd name="T3" fmla="*/ 0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4">
              <a:extLst>
                <a:ext uri="{FF2B5EF4-FFF2-40B4-BE49-F238E27FC236}">
                  <a16:creationId xmlns:a16="http://schemas.microsoft.com/office/drawing/2014/main" id="{F52952BD-E81C-4422-9FC3-38921BEE09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>
                <a:gd name="T0" fmla="*/ 683 w 683"/>
                <a:gd name="T1" fmla="*/ 0 h 1440"/>
                <a:gd name="T2" fmla="*/ 355 w 683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5">
              <a:extLst>
                <a:ext uri="{FF2B5EF4-FFF2-40B4-BE49-F238E27FC236}">
                  <a16:creationId xmlns:a16="http://schemas.microsoft.com/office/drawing/2014/main" id="{E547F221-63E0-44E1-AF13-8C8776FA72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>
                <a:gd name="T0" fmla="*/ 0 w 287"/>
                <a:gd name="T1" fmla="*/ 279 h 279"/>
                <a:gd name="T2" fmla="*/ 287 w 287"/>
                <a:gd name="T3" fmla="*/ 0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6">
              <a:extLst>
                <a:ext uri="{FF2B5EF4-FFF2-40B4-BE49-F238E27FC236}">
                  <a16:creationId xmlns:a16="http://schemas.microsoft.com/office/drawing/2014/main" id="{EA309391-0E7C-4A18-B861-19D1C76C4D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>
                <a:gd name="T0" fmla="*/ 680 w 680"/>
                <a:gd name="T1" fmla="*/ 0 h 1440"/>
                <a:gd name="T2" fmla="*/ 337 w 68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1B4CD058-5549-4D4C-B804-E2C0D48E46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>
                <a:gd name="T0" fmla="*/ 0 w 250"/>
                <a:gd name="T1" fmla="*/ 242 h 242"/>
                <a:gd name="T2" fmla="*/ 250 w 250"/>
                <a:gd name="T3" fmla="*/ 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4030C2E4-7A11-43C9-B699-68BFE37FE4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>
                <a:gd name="T0" fmla="*/ 720 w 720"/>
                <a:gd name="T1" fmla="*/ 0 h 1440"/>
                <a:gd name="T2" fmla="*/ 362 w 7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7B5FED9E-3C99-4661-9D1D-4314A83E28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>
                <a:gd name="T0" fmla="*/ 0 w 185"/>
                <a:gd name="T1" fmla="*/ 167 h 167"/>
                <a:gd name="T2" fmla="*/ 185 w 185"/>
                <a:gd name="T3" fmla="*/ 0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E6A1647D-EF37-4A87-B92F-BE8AAD59D8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>
                <a:gd name="T0" fmla="*/ 572 w 572"/>
                <a:gd name="T1" fmla="*/ 0 h 1440"/>
                <a:gd name="T2" fmla="*/ 164 w 572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1">
              <a:extLst>
                <a:ext uri="{FF2B5EF4-FFF2-40B4-BE49-F238E27FC236}">
                  <a16:creationId xmlns:a16="http://schemas.microsoft.com/office/drawing/2014/main" id="{B6131042-DFB6-4FEE-915B-06C44E4026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>
                <a:gd name="T0" fmla="*/ 620 w 620"/>
                <a:gd name="T1" fmla="*/ 0 h 1440"/>
                <a:gd name="T2" fmla="*/ 186 w 620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76E51552-16F9-47F1-BDD1-E4DB3D95B5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>
                <a:gd name="T0" fmla="*/ 506 w 506"/>
                <a:gd name="T1" fmla="*/ 0 h 1440"/>
                <a:gd name="T2" fmla="*/ 171 w 506"/>
                <a:gd name="T3" fmla="*/ 1440 h 14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36B8D369-7D22-49ED-AD82-0B7A460F4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>
                <a:gd name="T0" fmla="*/ 373 w 373"/>
                <a:gd name="T1" fmla="*/ 0 h 673"/>
                <a:gd name="T2" fmla="*/ 0 w 373"/>
                <a:gd name="T3" fmla="*/ 673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4">
              <a:extLst>
                <a:ext uri="{FF2B5EF4-FFF2-40B4-BE49-F238E27FC236}">
                  <a16:creationId xmlns:a16="http://schemas.microsoft.com/office/drawing/2014/main" id="{178DEAEF-5CE8-4AA3-9ACA-7C28589CB8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>
                <a:gd name="T0" fmla="*/ 0 w 45"/>
                <a:gd name="T1" fmla="*/ 0 h 174"/>
                <a:gd name="T2" fmla="*/ 45 w 45"/>
                <a:gd name="T3" fmla="*/ 174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5">
              <a:extLst>
                <a:ext uri="{FF2B5EF4-FFF2-40B4-BE49-F238E27FC236}">
                  <a16:creationId xmlns:a16="http://schemas.microsoft.com/office/drawing/2014/main" id="{5D27EAFD-D0DE-43D4-9D1B-9AEFBF14D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>
                <a:gd name="T0" fmla="*/ 329 w 329"/>
                <a:gd name="T1" fmla="*/ 0 h 469"/>
                <a:gd name="T2" fmla="*/ 0 w 329"/>
                <a:gd name="T3" fmla="*/ 4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24D3ABC-09C0-48E7-AA0A-0907A545D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EE9ED457-A0AC-4B64-9428-D7AA91A698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Isosceles Triangle 22">
              <a:extLst>
                <a:ext uri="{FF2B5EF4-FFF2-40B4-BE49-F238E27FC236}">
                  <a16:creationId xmlns:a16="http://schemas.microsoft.com/office/drawing/2014/main" id="{3CCDDEAD-1A32-443F-ADEA-61F1AA0CCF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12DAEA5-8744-49F1-9CF4-2110071FE6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ytuł 1">
            <a:extLst>
              <a:ext uri="{FF2B5EF4-FFF2-40B4-BE49-F238E27FC236}">
                <a16:creationId xmlns:a16="http://schemas.microsoft.com/office/drawing/2014/main" id="{7F93F638-8DA7-6A44-806F-9AF98853F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6473" y="2358391"/>
            <a:ext cx="2624234" cy="2453676"/>
          </a:xfrm>
        </p:spPr>
        <p:txBody>
          <a:bodyPr>
            <a:normAutofit/>
          </a:bodyPr>
          <a:lstStyle/>
          <a:p>
            <a:pPr algn="ctr"/>
            <a:r>
              <a:rPr lang="pl-PL" sz="3100" dirty="0">
                <a:solidFill>
                  <a:srgbClr val="FFFFFF"/>
                </a:solidFill>
              </a:rPr>
              <a:t>Wysokiej gęstości klej tkankowy</a:t>
            </a:r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3792AEE-FD5F-4248-B910-2A50B7E65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5C3554EB-1C24-A446-B9C0-B638FBFB2E78}" type="slidenum">
              <a:rPr lang="en-US" sz="9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29</a:t>
            </a:fld>
            <a:endParaRPr lang="en-US" sz="9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66970A32-FB32-4881-8378-298B88BED5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6448" y="803186"/>
            <a:ext cx="4701761" cy="2978319"/>
          </a:xfrm>
          <a:prstGeom prst="rect">
            <a:avLst/>
          </a:prstGeom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Symbol zastępczy zawartości 5" descr="Obraz zawierający rysunek&#10;&#10;Opis wygenerowany automatycznie">
            <a:extLst>
              <a:ext uri="{FF2B5EF4-FFF2-40B4-BE49-F238E27FC236}">
                <a16:creationId xmlns:a16="http://schemas.microsoft.com/office/drawing/2014/main" id="{F0CC1CAE-67A1-7047-8CE3-DB70B0ED9F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4945" y="1163656"/>
            <a:ext cx="4464882" cy="2254766"/>
          </a:xfrm>
          <a:prstGeom prst="rect">
            <a:avLst/>
          </a:prstGeom>
          <a:ln w="9525">
            <a:noFill/>
          </a:ln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8EE8E0A-1431-464A-BBCF-F5B8FDF74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8835" y="4267830"/>
            <a:ext cx="4711405" cy="17839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err="1"/>
              <a:t>Zastosowanie</a:t>
            </a:r>
            <a:r>
              <a:rPr lang="en-US" sz="2400" dirty="0"/>
              <a:t> </a:t>
            </a:r>
            <a:r>
              <a:rPr lang="en-US" sz="2400" dirty="0" err="1"/>
              <a:t>kleju</a:t>
            </a:r>
            <a:r>
              <a:rPr lang="en-US" sz="2400" dirty="0"/>
              <a:t> </a:t>
            </a:r>
            <a:r>
              <a:rPr lang="en-US" sz="2400" dirty="0" err="1"/>
              <a:t>tkankowego</a:t>
            </a:r>
            <a:r>
              <a:rPr lang="en-US" sz="2400" dirty="0"/>
              <a:t> </a:t>
            </a:r>
            <a:r>
              <a:rPr lang="en-US" sz="2400" dirty="0" err="1"/>
              <a:t>Venex</a:t>
            </a:r>
            <a:r>
              <a:rPr lang="en-US" sz="2400" dirty="0"/>
              <a:t> w </a:t>
            </a:r>
            <a:r>
              <a:rPr lang="en-US" sz="2400" dirty="0" err="1"/>
              <a:t>żylakach</a:t>
            </a:r>
            <a:r>
              <a:rPr lang="en-US" sz="2400" dirty="0"/>
              <a:t> </a:t>
            </a:r>
            <a:r>
              <a:rPr lang="en-US" sz="2400" dirty="0" err="1"/>
              <a:t>powierzchownych</a:t>
            </a:r>
            <a:endParaRPr lang="en-US" sz="2400" dirty="0"/>
          </a:p>
          <a:p>
            <a:pPr marL="0" indent="0">
              <a:buNone/>
            </a:pPr>
            <a:r>
              <a:rPr lang="en-US" sz="2400" dirty="0"/>
              <a:t>I </a:t>
            </a:r>
            <a:r>
              <a:rPr lang="en-US" sz="2400" dirty="0" err="1"/>
              <a:t>perforatorach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929706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200">
                <a:solidFill>
                  <a:srgbClr val="FFFFFF"/>
                </a:solidFill>
                <a:cs typeface="Bangla MN"/>
              </a:rPr>
              <a:t>Dlaczego potrzebujemy     </a:t>
            </a:r>
            <a:br>
              <a:rPr lang="en-US" sz="3200">
                <a:solidFill>
                  <a:srgbClr val="FFFFFF"/>
                </a:solidFill>
                <a:cs typeface="Bangla MN"/>
              </a:rPr>
            </a:br>
            <a:r>
              <a:rPr lang="en-US" sz="3200">
                <a:solidFill>
                  <a:srgbClr val="FFFFFF"/>
                </a:solidFill>
                <a:cs typeface="Bangla MN"/>
              </a:rPr>
              <a:t>nowych metod leczenia?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000" dirty="0" err="1">
                <a:latin typeface="+mj-lt"/>
                <a:cs typeface="Bangla MN"/>
              </a:rPr>
              <a:t>Rezultaty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obecnych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technik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są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dobre</a:t>
            </a:r>
            <a:r>
              <a:rPr lang="en-US" sz="2000" dirty="0">
                <a:latin typeface="+mj-lt"/>
                <a:cs typeface="Bangla MN"/>
              </a:rPr>
              <a:t>, </a:t>
            </a:r>
          </a:p>
          <a:p>
            <a:pPr marL="0" indent="0">
              <a:buNone/>
            </a:pPr>
            <a:r>
              <a:rPr lang="en-US" sz="2000" b="1" u="sng" dirty="0" err="1">
                <a:latin typeface="+mj-lt"/>
                <a:cs typeface="Bangla MN"/>
              </a:rPr>
              <a:t>Jednakże</a:t>
            </a:r>
            <a:r>
              <a:rPr lang="en-US" sz="2000" b="1" u="sng" dirty="0">
                <a:latin typeface="+mj-lt"/>
                <a:cs typeface="Bangla MN"/>
              </a:rPr>
              <a:t>:</a:t>
            </a:r>
          </a:p>
          <a:p>
            <a:r>
              <a:rPr lang="en-US" sz="2000" dirty="0" err="1">
                <a:latin typeface="+mj-lt"/>
                <a:cs typeface="Bangla MN"/>
              </a:rPr>
              <a:t>Wymagane</a:t>
            </a:r>
            <a:r>
              <a:rPr lang="en-US" sz="2000" dirty="0">
                <a:latin typeface="+mj-lt"/>
                <a:cs typeface="Bangla MN"/>
              </a:rPr>
              <a:t> jest </a:t>
            </a:r>
            <a:r>
              <a:rPr lang="en-US" sz="2000" dirty="0" err="1">
                <a:latin typeface="+mj-lt"/>
                <a:cs typeface="Bangla MN"/>
              </a:rPr>
              <a:t>znieczulenie</a:t>
            </a:r>
            <a:r>
              <a:rPr lang="en-US" sz="2000" dirty="0">
                <a:latin typeface="+mj-lt"/>
                <a:cs typeface="Bangla MN"/>
              </a:rPr>
              <a:t>/</a:t>
            </a:r>
            <a:r>
              <a:rPr lang="en-US" sz="2000" dirty="0" err="1">
                <a:latin typeface="+mj-lt"/>
                <a:cs typeface="Bangla MN"/>
              </a:rPr>
              <a:t>znieczulenie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tumescencyjne</a:t>
            </a:r>
            <a:r>
              <a:rPr lang="en-US" sz="2000" dirty="0">
                <a:latin typeface="+mj-lt"/>
                <a:cs typeface="Bangla MN"/>
              </a:rPr>
              <a:t>,</a:t>
            </a:r>
          </a:p>
          <a:p>
            <a:r>
              <a:rPr lang="en-US" sz="2000" dirty="0" err="1">
                <a:latin typeface="+mj-lt"/>
                <a:cs typeface="Bangla MN"/>
              </a:rPr>
              <a:t>Ryzyko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parestezji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i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uszkodzeń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nerwów</a:t>
            </a:r>
            <a:r>
              <a:rPr lang="en-US" sz="2000" dirty="0">
                <a:latin typeface="+mj-lt"/>
                <a:cs typeface="Bangla MN"/>
              </a:rPr>
              <a:t>,</a:t>
            </a:r>
          </a:p>
          <a:p>
            <a:r>
              <a:rPr lang="en-US" sz="2000" dirty="0" err="1">
                <a:latin typeface="+mj-lt"/>
                <a:cs typeface="Bangla MN"/>
              </a:rPr>
              <a:t>Dyskomfort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pacjenta</a:t>
            </a:r>
            <a:r>
              <a:rPr lang="en-US" sz="2000" dirty="0">
                <a:latin typeface="+mj-lt"/>
                <a:cs typeface="Bangla MN"/>
              </a:rPr>
              <a:t> po </a:t>
            </a:r>
            <a:r>
              <a:rPr lang="en-US" sz="2000" dirty="0" err="1">
                <a:latin typeface="+mj-lt"/>
                <a:cs typeface="Bangla MN"/>
              </a:rPr>
              <a:t>zabiegu</a:t>
            </a:r>
            <a:r>
              <a:rPr lang="en-US" sz="2000" dirty="0">
                <a:latin typeface="+mj-lt"/>
                <a:cs typeface="Bangla MN"/>
              </a:rPr>
              <a:t> (</a:t>
            </a:r>
            <a:r>
              <a:rPr lang="en-US" sz="2000" dirty="0" err="1">
                <a:latin typeface="+mj-lt"/>
                <a:cs typeface="Bangla MN"/>
              </a:rPr>
              <a:t>obrzmienia</a:t>
            </a:r>
            <a:r>
              <a:rPr lang="en-US" sz="2000" dirty="0">
                <a:latin typeface="+mj-lt"/>
                <a:cs typeface="Bangla MN"/>
              </a:rPr>
              <a:t>, </a:t>
            </a:r>
            <a:r>
              <a:rPr lang="en-US" sz="2000" dirty="0" err="1">
                <a:latin typeface="+mj-lt"/>
                <a:cs typeface="Bangla MN"/>
              </a:rPr>
              <a:t>przebarwienia</a:t>
            </a:r>
            <a:r>
              <a:rPr lang="en-US" sz="2000" dirty="0">
                <a:latin typeface="+mj-lt"/>
                <a:cs typeface="Bangla MN"/>
              </a:rPr>
              <a:t>, </a:t>
            </a:r>
            <a:r>
              <a:rPr lang="en-US" sz="2000" dirty="0" err="1">
                <a:latin typeface="+mj-lt"/>
                <a:cs typeface="Bangla MN"/>
              </a:rPr>
              <a:t>krwiaki</a:t>
            </a:r>
            <a:r>
              <a:rPr lang="en-US" sz="2000" dirty="0">
                <a:latin typeface="+mj-lt"/>
                <a:cs typeface="Bangla MN"/>
              </a:rPr>
              <a:t>),</a:t>
            </a:r>
          </a:p>
          <a:p>
            <a:r>
              <a:rPr lang="en-US" sz="2000" dirty="0" err="1">
                <a:latin typeface="+mj-lt"/>
                <a:cs typeface="Bangla MN"/>
              </a:rPr>
              <a:t>Konieczność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noszenia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pończoch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uciskowych</a:t>
            </a:r>
            <a:r>
              <a:rPr lang="en-US" sz="2000" dirty="0">
                <a:latin typeface="+mj-lt"/>
                <a:cs typeface="Bangla MN"/>
              </a:rPr>
              <a:t>,</a:t>
            </a:r>
          </a:p>
          <a:p>
            <a:r>
              <a:rPr lang="en-US" sz="2000" dirty="0" err="1">
                <a:latin typeface="+mj-lt"/>
                <a:cs typeface="Bangla MN"/>
              </a:rPr>
              <a:t>Niesatysfakcjonujące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efekty</a:t>
            </a:r>
            <a:r>
              <a:rPr lang="en-US" sz="2000" dirty="0">
                <a:latin typeface="+mj-lt"/>
                <a:cs typeface="Bangla MN"/>
              </a:rPr>
              <a:t> po </a:t>
            </a:r>
            <a:r>
              <a:rPr lang="en-US" sz="2000" dirty="0" err="1">
                <a:latin typeface="+mj-lt"/>
                <a:cs typeface="Bangla MN"/>
              </a:rPr>
              <a:t>zabiegu</a:t>
            </a:r>
            <a:r>
              <a:rPr lang="en-US" sz="2000" dirty="0">
                <a:latin typeface="+mj-lt"/>
                <a:cs typeface="Bangla MN"/>
              </a:rPr>
              <a:t>,</a:t>
            </a:r>
          </a:p>
          <a:p>
            <a:r>
              <a:rPr lang="en-US" sz="2000" dirty="0" err="1">
                <a:latin typeface="+mj-lt"/>
                <a:cs typeface="Bangla MN"/>
              </a:rPr>
              <a:t>Wzrost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zapotrzebowania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populacji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na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nowe</a:t>
            </a:r>
            <a:r>
              <a:rPr lang="en-US" sz="2000" dirty="0">
                <a:latin typeface="+mj-lt"/>
                <a:cs typeface="Bangla MN"/>
              </a:rPr>
              <a:t>, </a:t>
            </a:r>
            <a:r>
              <a:rPr lang="en-US" sz="2000" dirty="0" err="1">
                <a:latin typeface="+mj-lt"/>
                <a:cs typeface="Bangla MN"/>
              </a:rPr>
              <a:t>bardziej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efektywne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metody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leczenia</a:t>
            </a:r>
            <a:r>
              <a:rPr lang="en-US" sz="2000" dirty="0">
                <a:latin typeface="+mj-lt"/>
                <a:cs typeface="Bangla MN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97471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4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1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8" name="Title 1"/>
          <p:cNvSpPr txBox="1">
            <a:spLocks/>
          </p:cNvSpPr>
          <p:nvPr/>
        </p:nvSpPr>
        <p:spPr>
          <a:xfrm>
            <a:off x="678657" y="2249320"/>
            <a:ext cx="2588798" cy="256587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Aktualne</a:t>
            </a: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możliwości</a:t>
            </a: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leczenia</a:t>
            </a: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w </a:t>
            </a:r>
            <a:r>
              <a:rPr lang="en-US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żylakach</a:t>
            </a:r>
            <a:r>
              <a:rPr lang="en-US" sz="2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2400" b="1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powierzchownych</a:t>
            </a:r>
            <a:endParaRPr lang="en-US" sz="24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6"/>
          <p:cNvSpPr txBox="1"/>
          <p:nvPr/>
        </p:nvSpPr>
        <p:spPr>
          <a:xfrm>
            <a:off x="3840480" y="1397478"/>
            <a:ext cx="4711446" cy="46558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Chirurgia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otwarta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flebektomia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en-US" sz="2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Skleroterapia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114300" marR="0" lvl="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Aplikacja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cyjanoakrylatu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en-US" sz="20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342900"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R="0" lvl="0" indent="-2286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98002" y="2047241"/>
            <a:ext cx="741244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945056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/>
          <p:cNvSpPr txBox="1"/>
          <p:nvPr/>
        </p:nvSpPr>
        <p:spPr>
          <a:xfrm>
            <a:off x="678657" y="2415322"/>
            <a:ext cx="2588798" cy="2399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Procedura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C3554EB-1C24-A446-B9C0-B638FBFB2E78}" type="slidenum"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31</a:t>
            </a:fld>
            <a:endParaRPr lang="en-US" sz="10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40480" y="804672"/>
            <a:ext cx="4711446" cy="5248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dirty="0" err="1"/>
              <a:t>m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ieszamy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glukozą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(5%) w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stosunku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2:1,</a:t>
            </a: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1700" dirty="0"/>
              <a:t>     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2ml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glukozy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5% : 1 </a:t>
            </a:r>
            <a:r>
              <a:rPr lang="en-US" sz="1700" dirty="0"/>
              <a:t>ml </a:t>
            </a:r>
            <a:r>
              <a:rPr lang="en-US" sz="1700" dirty="0" err="1"/>
              <a:t>kleju</a:t>
            </a:r>
            <a:r>
              <a:rPr lang="en-US" sz="1700" dirty="0"/>
              <a:t> </a:t>
            </a:r>
            <a:r>
              <a:rPr lang="en-US" sz="1700" dirty="0" err="1"/>
              <a:t>Venex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Mieszanka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kleju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glukozą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spowalnia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czas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polimeryzacji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zmniejsza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ryzyko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wystąpienia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rumienia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skórze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Średnica</a:t>
            </a:r>
            <a:r>
              <a:rPr lang="en-US" sz="1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naczynia</a:t>
            </a:r>
            <a:r>
              <a:rPr lang="en-US" sz="1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jest </a:t>
            </a:r>
            <a:r>
              <a:rPr lang="en-US" sz="17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kluczem</a:t>
            </a:r>
            <a:r>
              <a:rPr lang="en-US" sz="1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17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zabiegu</a:t>
            </a:r>
            <a:r>
              <a:rPr lang="en-US" sz="1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7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</a:t>
            </a:r>
            <a:r>
              <a:rPr lang="en-US" sz="1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jego</a:t>
            </a:r>
            <a:r>
              <a:rPr lang="en-US" sz="1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długość</a:t>
            </a:r>
            <a:r>
              <a:rPr lang="en-US" sz="17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Średnica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2-3 mm = 0,2 ml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kleju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0,4 ml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glukozy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Średnica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4-6 mm = 0,3 ml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kleju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0,6 ml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glukozy</a:t>
            </a: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Średnica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6-10 mm = 0,4 ml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kleju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&amp; 0,8 ml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glukozy</a:t>
            </a: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Aplikacja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 2-3cm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Konieczne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jest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zastosowanie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2-3 min </a:t>
            </a:r>
            <a:r>
              <a:rPr lang="en-US" sz="17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kompresji</a:t>
            </a:r>
            <a:r>
              <a:rPr lang="en-US" sz="17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dirty="0" err="1"/>
              <a:t>punktowej</a:t>
            </a: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7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1846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853440" y="777240"/>
            <a:ext cx="262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Procedura</a:t>
            </a:r>
            <a:endParaRPr lang="en-US" sz="32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753231" y="1617203"/>
            <a:ext cx="564210" cy="4733635"/>
          </a:xfrm>
          <a:custGeom>
            <a:avLst/>
            <a:gdLst>
              <a:gd name="connsiteX0" fmla="*/ 442290 w 564210"/>
              <a:gd name="connsiteY0" fmla="*/ 0 h 4733635"/>
              <a:gd name="connsiteX1" fmla="*/ 330 w 564210"/>
              <a:gd name="connsiteY1" fmla="*/ 1173480 h 4733635"/>
              <a:gd name="connsiteX2" fmla="*/ 503250 w 564210"/>
              <a:gd name="connsiteY2" fmla="*/ 2392680 h 4733635"/>
              <a:gd name="connsiteX3" fmla="*/ 76530 w 564210"/>
              <a:gd name="connsiteY3" fmla="*/ 3688080 h 4733635"/>
              <a:gd name="connsiteX4" fmla="*/ 564210 w 564210"/>
              <a:gd name="connsiteY4" fmla="*/ 4709160 h 473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210" h="4733635">
                <a:moveTo>
                  <a:pt x="442290" y="0"/>
                </a:moveTo>
                <a:cubicBezTo>
                  <a:pt x="216230" y="387350"/>
                  <a:pt x="-9830" y="774700"/>
                  <a:pt x="330" y="1173480"/>
                </a:cubicBezTo>
                <a:cubicBezTo>
                  <a:pt x="10490" y="1572260"/>
                  <a:pt x="490550" y="1973580"/>
                  <a:pt x="503250" y="2392680"/>
                </a:cubicBezTo>
                <a:cubicBezTo>
                  <a:pt x="515950" y="2811780"/>
                  <a:pt x="66370" y="3302000"/>
                  <a:pt x="76530" y="3688080"/>
                </a:cubicBezTo>
                <a:cubicBezTo>
                  <a:pt x="86690" y="4074160"/>
                  <a:pt x="200990" y="4884420"/>
                  <a:pt x="564210" y="470916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 flipH="1">
            <a:off x="2112457" y="1617203"/>
            <a:ext cx="537335" cy="4733635"/>
          </a:xfrm>
          <a:custGeom>
            <a:avLst/>
            <a:gdLst>
              <a:gd name="connsiteX0" fmla="*/ 442290 w 564210"/>
              <a:gd name="connsiteY0" fmla="*/ 0 h 4733635"/>
              <a:gd name="connsiteX1" fmla="*/ 330 w 564210"/>
              <a:gd name="connsiteY1" fmla="*/ 1173480 h 4733635"/>
              <a:gd name="connsiteX2" fmla="*/ 503250 w 564210"/>
              <a:gd name="connsiteY2" fmla="*/ 2392680 h 4733635"/>
              <a:gd name="connsiteX3" fmla="*/ 76530 w 564210"/>
              <a:gd name="connsiteY3" fmla="*/ 3688080 h 4733635"/>
              <a:gd name="connsiteX4" fmla="*/ 564210 w 564210"/>
              <a:gd name="connsiteY4" fmla="*/ 4709160 h 4733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64210" h="4733635">
                <a:moveTo>
                  <a:pt x="442290" y="0"/>
                </a:moveTo>
                <a:cubicBezTo>
                  <a:pt x="216230" y="387350"/>
                  <a:pt x="-9830" y="774700"/>
                  <a:pt x="330" y="1173480"/>
                </a:cubicBezTo>
                <a:cubicBezTo>
                  <a:pt x="10490" y="1572260"/>
                  <a:pt x="490550" y="1973580"/>
                  <a:pt x="503250" y="2392680"/>
                </a:cubicBezTo>
                <a:cubicBezTo>
                  <a:pt x="515950" y="2811780"/>
                  <a:pt x="66370" y="3302000"/>
                  <a:pt x="76530" y="3688080"/>
                </a:cubicBezTo>
                <a:cubicBezTo>
                  <a:pt x="86690" y="4074160"/>
                  <a:pt x="200990" y="4884420"/>
                  <a:pt x="564210" y="4709160"/>
                </a:cubicBezTo>
              </a:path>
            </a:pathLst>
          </a:cu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767247"/>
              </p:ext>
            </p:extLst>
          </p:nvPr>
        </p:nvGraphicFramePr>
        <p:xfrm>
          <a:off x="2920200" y="1898109"/>
          <a:ext cx="5989321" cy="10953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594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5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05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714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0965">
                <a:tc>
                  <a:txBody>
                    <a:bodyPr/>
                    <a:lstStyle/>
                    <a:p>
                      <a:r>
                        <a:rPr lang="en-US" sz="1400" dirty="0" err="1"/>
                        <a:t>Średnica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Długość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err="1"/>
                        <a:t>Veinoff</a:t>
                      </a:r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err="1"/>
                        <a:t>Glukoza</a:t>
                      </a:r>
                      <a:r>
                        <a:rPr lang="en-US" sz="1400" dirty="0"/>
                        <a:t> (%5)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7190">
                <a:tc>
                  <a:txBody>
                    <a:bodyPr/>
                    <a:lstStyle/>
                    <a:p>
                      <a:r>
                        <a:rPr lang="en-US" sz="1400"/>
                        <a:t>2-3 mm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endParaRPr lang="en-US" sz="1400"/>
                    </a:p>
                    <a:p>
                      <a:pPr algn="ctr"/>
                      <a:r>
                        <a:rPr lang="en-US" sz="1400"/>
                        <a:t>2-3 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0,2</a:t>
                      </a:r>
                      <a:r>
                        <a:rPr lang="en-US" sz="1400" baseline="0" dirty="0"/>
                        <a:t> ml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0,4 ml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7190">
                <a:tc>
                  <a:txBody>
                    <a:bodyPr/>
                    <a:lstStyle/>
                    <a:p>
                      <a:r>
                        <a:rPr lang="en-US" sz="1400"/>
                        <a:t>4-5 mm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0,3 ml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0,6</a:t>
                      </a:r>
                      <a:r>
                        <a:rPr lang="en-US" sz="1400" baseline="0" dirty="0"/>
                        <a:t> ml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984609">
            <a:off x="466170" y="1585309"/>
            <a:ext cx="5491466" cy="5523580"/>
          </a:xfrm>
          <a:prstGeom prst="rect">
            <a:avLst/>
          </a:prstGeom>
          <a:effectLst>
            <a:softEdge rad="114300"/>
          </a:effectLst>
        </p:spPr>
      </p:pic>
      <p:cxnSp>
        <p:nvCxnSpPr>
          <p:cNvPr id="26" name="Straight Arrow Connector 25"/>
          <p:cNvCxnSpPr/>
          <p:nvPr/>
        </p:nvCxnSpPr>
        <p:spPr>
          <a:xfrm>
            <a:off x="530923" y="1617203"/>
            <a:ext cx="2417" cy="21323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27297" y="4218521"/>
            <a:ext cx="2417" cy="213231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 rot="16200000">
            <a:off x="-208896" y="2448765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2-3 cm</a:t>
            </a: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169647" y="5100013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2-3 cm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flipH="1" flipV="1">
            <a:off x="821124" y="1441914"/>
            <a:ext cx="1734599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595592" y="3449649"/>
            <a:ext cx="5430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Kompresja</a:t>
            </a:r>
            <a:r>
              <a:rPr lang="en-US" b="1" dirty="0">
                <a:solidFill>
                  <a:srgbClr val="FF0000"/>
                </a:solidFill>
              </a:rPr>
              <a:t>: 2-3 </a:t>
            </a:r>
            <a:r>
              <a:rPr lang="en-US" b="1" dirty="0" err="1">
                <a:solidFill>
                  <a:srgbClr val="FF0000"/>
                </a:solidFill>
              </a:rPr>
              <a:t>minuty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po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każdej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aplikacji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7160" y="67665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61476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/>
          <p:cNvSpPr txBox="1"/>
          <p:nvPr/>
        </p:nvSpPr>
        <p:spPr>
          <a:xfrm>
            <a:off x="678657" y="2415322"/>
            <a:ext cx="2588798" cy="2399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Procedura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C3554EB-1C24-A446-B9C0-B638FBFB2E78}" type="slidenum"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33</a:t>
            </a:fld>
            <a:endParaRPr lang="en-US" sz="10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40480" y="266699"/>
            <a:ext cx="4711446" cy="65770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Aplikacja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kleju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jest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również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możliwa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wersji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czystej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zmieszanej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glukozą</a:t>
            </a:r>
            <a:r>
              <a:rPr lang="en-US" sz="1600" dirty="0"/>
              <a:t> (</a:t>
            </a:r>
            <a:r>
              <a:rPr lang="en-US" sz="1600" dirty="0" err="1"/>
              <a:t>perforatory</a:t>
            </a:r>
            <a:r>
              <a:rPr lang="en-US" sz="1600" dirty="0"/>
              <a:t>)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Czas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polimeryzacji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wynosi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wówczas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ok 5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sekund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należy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aplikować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przez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strzykawkę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rozmiar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igły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powinien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wynieść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0,5mm – 0,7mm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Strzykawka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powinna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być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materiału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PTFE (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polecamy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Discardit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II Becton Dickinson,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Procedurę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wykonujemy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pod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kontrolą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USG,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Maksymalna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ilość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podanego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kleju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jednej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aplikacji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może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wynosić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0,3ml,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każdej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aplikacji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należy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wykonać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kompresję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punktową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przez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2-3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minuty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wkłuciu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naczynia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można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aspirować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krwii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Aby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mieć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kontrolę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aplikacji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kleju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aby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związał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przed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podaniem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warto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zostawić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troche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powietrza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strzykawce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wkłuciu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naczynia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wypuszczamy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bąbel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powietrza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jeżeli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powietrze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będzie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widoczne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USG,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możemy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podawać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przypadku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zapchania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igły</a:t>
            </a:r>
            <a:r>
              <a:rPr lang="en-US" sz="1600" dirty="0"/>
              <a:t> </a:t>
            </a:r>
            <a:r>
              <a:rPr lang="en-US" sz="1600" dirty="0" err="1"/>
              <a:t>lub</a:t>
            </a:r>
            <a:r>
              <a:rPr lang="en-US" sz="1600" dirty="0"/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cewnika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użytego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do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aplikacji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przepłukanie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glukozą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udrożni</a:t>
            </a:r>
            <a:r>
              <a: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dirty="0"/>
              <a:t>ich </a:t>
            </a:r>
            <a:r>
              <a:rPr lang="en-US" sz="1600" dirty="0" err="1"/>
              <a:t>śwatło</a:t>
            </a:r>
            <a:endParaRPr lang="en-US" sz="16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9023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/>
          <p:cNvSpPr txBox="1"/>
          <p:nvPr/>
        </p:nvSpPr>
        <p:spPr>
          <a:xfrm>
            <a:off x="678657" y="2415322"/>
            <a:ext cx="2588798" cy="2399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Kluczowe punkty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C3554EB-1C24-A446-B9C0-B638FBFB2E78}" type="slidenum"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34</a:t>
            </a:fld>
            <a:endParaRPr lang="en-US" sz="10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40480" y="485775"/>
            <a:ext cx="4711446" cy="60521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Przed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aplikacją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jest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ważne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aby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dobrze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wymieszać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glukozą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brak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mieszania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spowoduje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rozwarstwienie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glukozy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Najpierw</a:t>
            </a:r>
            <a:r>
              <a:rPr lang="en-US" dirty="0"/>
              <a:t> </a:t>
            </a:r>
            <a:r>
              <a:rPr lang="en-US" dirty="0" err="1"/>
              <a:t>aplikujemy</a:t>
            </a:r>
            <a:r>
              <a:rPr lang="en-US" dirty="0"/>
              <a:t> </a:t>
            </a:r>
            <a:r>
              <a:rPr lang="en-US" dirty="0" err="1"/>
              <a:t>glukozę</a:t>
            </a:r>
            <a:r>
              <a:rPr lang="en-US" dirty="0"/>
              <a:t> do </a:t>
            </a:r>
            <a:r>
              <a:rPr lang="en-US" dirty="0" err="1"/>
              <a:t>strzykawki</a:t>
            </a:r>
            <a:r>
              <a:rPr lang="en-US" dirty="0"/>
              <a:t>, </a:t>
            </a:r>
            <a:r>
              <a:rPr lang="en-US" dirty="0" err="1"/>
              <a:t>potem</a:t>
            </a:r>
            <a:r>
              <a:rPr lang="en-US" dirty="0"/>
              <a:t> </a:t>
            </a:r>
            <a:r>
              <a:rPr lang="en-US" dirty="0" err="1"/>
              <a:t>klej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Dobrze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jest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wykonać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wkłucie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zaczynając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od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górnego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odcinka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(od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kolana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dół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przemieści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zgodnie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grawitacją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zapobiegnie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kumulacji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jednym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miejscu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przemieszcza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maksymalnie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ok. 1cm.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Podanie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powinno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najszybsze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zastosowaniem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kompresji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punktowej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każdej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aplikacji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Wymienione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podpunkty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umożliwią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najlepszy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efekt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zabiegu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Zastosowanie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cyjanoakrylatu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może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spowodować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wystąpienie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rumieniana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skórze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Jest to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spowodowane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temperaturą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jaką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wytwarza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(ok 45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stopni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).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Rumień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powiniem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ustąpić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maksymalnie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 ok. 2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tygodniach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Warto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zabiegu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zalecić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maść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heparyną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zabiegu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dirty="0" err="1"/>
              <a:t>klejem</a:t>
            </a:r>
            <a:r>
              <a:rPr lang="en-US" dirty="0"/>
              <a:t> </a:t>
            </a:r>
            <a:r>
              <a:rPr lang="en-US" dirty="0" err="1"/>
              <a:t>Venex</a:t>
            </a:r>
            <a:r>
              <a:rPr lang="en-US" dirty="0"/>
              <a:t>,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dobrze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trzymać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się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zasady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mniejsza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ilość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przy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jednym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podaniu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większa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ilość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wkłuć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danym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odcinku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Klej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może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być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stosowany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naprzemiennie</a:t>
            </a:r>
            <a:r>
              <a:rPr lang="en-US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z </a:t>
            </a:r>
            <a:r>
              <a:rPr lang="en-US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aet</a:t>
            </a:r>
            <a:r>
              <a:rPr lang="en-US" dirty="0" err="1"/>
              <a:t>hoxysklerolem</a:t>
            </a:r>
            <a:endParaRPr lang="en-US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84742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/>
          <p:cNvSpPr txBox="1"/>
          <p:nvPr/>
        </p:nvSpPr>
        <p:spPr>
          <a:xfrm>
            <a:off x="678657" y="2415322"/>
            <a:ext cx="2588798" cy="2399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5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Zalety</a:t>
            </a:r>
            <a:r>
              <a:rPr lang="en-US" sz="35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500" b="1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metody</a:t>
            </a:r>
            <a:endParaRPr lang="en-US" sz="35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5C3554EB-1C24-A446-B9C0-B638FBFB2E78}" type="slidenum">
              <a:rPr lang="en-US" sz="10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pPr>
                <a:spcAft>
                  <a:spcPts val="600"/>
                </a:spcAft>
              </a:pPr>
              <a:t>35</a:t>
            </a:fld>
            <a:endParaRPr lang="en-US" sz="1000" kern="120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840480" y="804672"/>
            <a:ext cx="4711446" cy="52486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Aplikacja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metody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jest 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prosta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nieinwazyjna</a:t>
            </a:r>
            <a:r>
              <a:rPr lang="en-US" sz="2000" dirty="0"/>
              <a:t> 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szybka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err="1"/>
              <a:t>Może</a:t>
            </a:r>
            <a:r>
              <a:rPr lang="en-US" sz="2000" dirty="0"/>
              <a:t> </a:t>
            </a:r>
            <a:r>
              <a:rPr lang="en-US" sz="2000" dirty="0" err="1"/>
              <a:t>być</a:t>
            </a:r>
            <a:r>
              <a:rPr lang="en-US" sz="2000" dirty="0"/>
              <a:t> </a:t>
            </a:r>
            <a:r>
              <a:rPr lang="en-US" sz="2000" dirty="0" err="1"/>
              <a:t>wykonywana</a:t>
            </a:r>
            <a:r>
              <a:rPr lang="en-US" sz="2000" dirty="0"/>
              <a:t> w </a:t>
            </a:r>
            <a:r>
              <a:rPr lang="en-US" sz="2000" dirty="0" err="1"/>
              <a:t>warunkach</a:t>
            </a:r>
            <a:r>
              <a:rPr lang="en-US" sz="2000" dirty="0"/>
              <a:t> </a:t>
            </a:r>
            <a:r>
              <a:rPr lang="en-US" sz="2000" dirty="0" err="1"/>
              <a:t>ambulatoryjnych</a:t>
            </a:r>
            <a:endParaRPr lang="en-US" sz="20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zabiegu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nie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występują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zgrubienia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skórze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err="1"/>
              <a:t>Klej</a:t>
            </a:r>
            <a:r>
              <a:rPr lang="en-US" sz="2000" dirty="0"/>
              <a:t> </a:t>
            </a:r>
            <a:r>
              <a:rPr lang="en-US" sz="2000" dirty="0" err="1"/>
              <a:t>nie</a:t>
            </a:r>
            <a:r>
              <a:rPr lang="en-US" sz="2000" dirty="0"/>
              <a:t> </a:t>
            </a:r>
            <a:r>
              <a:rPr lang="en-US" sz="2000" dirty="0" err="1"/>
              <a:t>powoduje</a:t>
            </a:r>
            <a:r>
              <a:rPr lang="en-US" sz="2000" dirty="0"/>
              <a:t> </a:t>
            </a:r>
            <a:r>
              <a:rPr lang="en-US" sz="2000" dirty="0" err="1"/>
              <a:t>uszkodzeń</a:t>
            </a:r>
            <a:r>
              <a:rPr lang="en-US" sz="2000" dirty="0"/>
              <a:t> </a:t>
            </a:r>
            <a:r>
              <a:rPr lang="en-US" sz="2000" dirty="0" err="1"/>
              <a:t>tkanek</a:t>
            </a:r>
            <a:r>
              <a:rPr lang="en-US" sz="2000" dirty="0"/>
              <a:t> </a:t>
            </a:r>
            <a:r>
              <a:rPr lang="en-US" sz="2000" dirty="0" err="1"/>
              <a:t>obwodowych</a:t>
            </a:r>
            <a:endParaRPr lang="en-US" sz="2000" dirty="0"/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Komfort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pacjenta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jest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zachowany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podczas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000" dirty="0" err="1"/>
              <a:t>i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po </a:t>
            </a:r>
            <a:r>
              <a:rPr lang="en-US" sz="20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procedurze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285750" indent="-285750">
              <a:lnSpc>
                <a:spcPct val="90000"/>
              </a:lnSpc>
              <a:spcAft>
                <a:spcPts val="600"/>
              </a:spcAft>
              <a:buFont typeface="Wingdings" pitchFamily="2" charset="2"/>
              <a:buChar char="§"/>
            </a:pPr>
            <a:r>
              <a:rPr lang="en-US" sz="2000" dirty="0" err="1"/>
              <a:t>Kosmetyczny</a:t>
            </a:r>
            <a:r>
              <a:rPr lang="en-US" sz="2000" dirty="0"/>
              <a:t> </a:t>
            </a:r>
            <a:r>
              <a:rPr lang="en-US" sz="2000" dirty="0" err="1"/>
              <a:t>rezultat</a:t>
            </a:r>
            <a:r>
              <a:rPr lang="en-US" sz="2000" dirty="0"/>
              <a:t> </a:t>
            </a:r>
            <a:r>
              <a:rPr lang="en-US" sz="2000" dirty="0" err="1"/>
              <a:t>zabiegu</a:t>
            </a:r>
            <a:r>
              <a:rPr lang="en-US" sz="2000" dirty="0"/>
              <a:t> jest </a:t>
            </a:r>
            <a:r>
              <a:rPr lang="en-US" sz="2000" dirty="0" err="1"/>
              <a:t>widoczny</a:t>
            </a:r>
            <a:r>
              <a:rPr lang="en-US" sz="2000"/>
              <a:t> od razu</a:t>
            </a:r>
            <a:r>
              <a:rPr lang="en-US" sz="2000" dirty="0"/>
              <a:t>.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08108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3554EB-1C24-A446-B9C0-B638FBFB2E78}" type="slidenum">
              <a:rPr lang="en-US" smtClean="0"/>
              <a:t>36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15097" y="243840"/>
            <a:ext cx="38597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Przykłady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+mj-lt"/>
              </a:rPr>
              <a:t> </a:t>
            </a:r>
            <a:r>
              <a:rPr lang="en-US" sz="2800" b="1" dirty="0" err="1">
                <a:solidFill>
                  <a:schemeClr val="tx2">
                    <a:lumMod val="75000"/>
                  </a:schemeClr>
                </a:solidFill>
                <a:latin typeface="+mj-lt"/>
              </a:rPr>
              <a:t>zabiegu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" t="10000" r="-652"/>
          <a:stretch/>
        </p:blipFill>
        <p:spPr>
          <a:xfrm>
            <a:off x="439997" y="1417118"/>
            <a:ext cx="4572947" cy="2363054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451437" y="1047786"/>
            <a:ext cx="20350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/>
              <a:t>Przed</a:t>
            </a:r>
            <a:r>
              <a:rPr lang="en-US" sz="1600" b="1" dirty="0"/>
              <a:t> </a:t>
            </a:r>
            <a:r>
              <a:rPr lang="en-US" sz="1600" b="1" dirty="0" err="1"/>
              <a:t>zabiegiem</a:t>
            </a:r>
            <a:endParaRPr lang="en-US" sz="16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495982" y="1047786"/>
            <a:ext cx="26873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2 </a:t>
            </a:r>
            <a:r>
              <a:rPr lang="en-US" sz="1600" b="1" dirty="0" err="1"/>
              <a:t>tygodnie</a:t>
            </a:r>
            <a:r>
              <a:rPr lang="en-US" sz="1600" b="1" dirty="0"/>
              <a:t> </a:t>
            </a:r>
            <a:r>
              <a:rPr lang="en-US" sz="1600" b="1" dirty="0" err="1"/>
              <a:t>po</a:t>
            </a:r>
            <a:r>
              <a:rPr lang="en-US" sz="1600" b="1" dirty="0"/>
              <a:t> </a:t>
            </a:r>
            <a:r>
              <a:rPr lang="en-US" sz="1600" b="1" dirty="0" err="1"/>
              <a:t>zabiegu</a:t>
            </a:r>
            <a:endParaRPr lang="en-US" sz="1600" b="1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3502" y="3660395"/>
            <a:ext cx="4790498" cy="2640097"/>
          </a:xfrm>
          <a:prstGeom prst="rect">
            <a:avLst/>
          </a:prstGeom>
          <a:ln w="127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0" y="6231135"/>
            <a:ext cx="42997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/>
              <a:t>*</a:t>
            </a:r>
            <a:r>
              <a:rPr lang="en-US" sz="1400" err="1"/>
              <a:t>Bezmialem</a:t>
            </a:r>
            <a:r>
              <a:rPr lang="en-US" sz="1400"/>
              <a:t> Faculty of Medicine Hospital, Istanbul</a:t>
            </a:r>
          </a:p>
        </p:txBody>
      </p:sp>
    </p:spTree>
    <p:extLst>
      <p:ext uri="{BB962C8B-B14F-4D97-AF65-F5344CB8AC3E}">
        <p14:creationId xmlns:p14="http://schemas.microsoft.com/office/powerpoint/2010/main" val="17690561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A6B319F-86FE-4754-878E-06F0804D8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4288" cy="6858000"/>
          </a:xfrm>
          <a:prstGeom prst="rect">
            <a:avLst/>
          </a:prstGeom>
          <a:solidFill>
            <a:schemeClr val="accent5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F7D1B5-3477-499F-ACC5-2C8B07F4ED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4288" y="0"/>
            <a:ext cx="2414186" cy="6858000"/>
          </a:xfrm>
          <a:prstGeom prst="rect">
            <a:avLst/>
          </a:prstGeom>
          <a:solidFill>
            <a:schemeClr val="accent5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44154" y="1608667"/>
            <a:ext cx="2117456" cy="4501127"/>
          </a:xfrm>
        </p:spPr>
        <p:txBody>
          <a:bodyPr anchor="t">
            <a:normAutofit/>
          </a:bodyPr>
          <a:lstStyle/>
          <a:p>
            <a:pPr algn="r"/>
            <a:r>
              <a:rPr lang="en-US" sz="2600" dirty="0">
                <a:solidFill>
                  <a:srgbClr val="FFFFFF"/>
                </a:solidFill>
                <a:cs typeface="Bangla MN"/>
              </a:rPr>
              <a:t>Co to jest </a:t>
            </a:r>
            <a:r>
              <a:rPr lang="en-US" sz="2600" dirty="0" err="1">
                <a:solidFill>
                  <a:srgbClr val="FFFFFF"/>
                </a:solidFill>
                <a:cs typeface="Bangla MN"/>
              </a:rPr>
              <a:t>Cyjanoakrylat</a:t>
            </a:r>
            <a:r>
              <a:rPr lang="en-US" sz="2600" dirty="0">
                <a:solidFill>
                  <a:srgbClr val="FFFFFF"/>
                </a:solidFill>
                <a:cs typeface="Bangla MN"/>
              </a:rPr>
              <a:t>: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3410773" y="1608667"/>
            <a:ext cx="2566469" cy="4501127"/>
          </a:xfrm>
        </p:spPr>
        <p:txBody>
          <a:bodyPr>
            <a:normAutofit/>
          </a:bodyPr>
          <a:lstStyle/>
          <a:p>
            <a:pPr marL="285750" indent="-285750"/>
            <a:r>
              <a:rPr lang="en-US" sz="2000" dirty="0" err="1">
                <a:latin typeface="+mj-lt"/>
                <a:cs typeface="Bangla MN"/>
              </a:rPr>
              <a:t>Cyjanoakrylat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obejmuje</a:t>
            </a:r>
            <a:r>
              <a:rPr lang="en-US" sz="2000" dirty="0">
                <a:latin typeface="+mj-lt"/>
                <a:cs typeface="Bangla MN"/>
              </a:rPr>
              <a:t> </a:t>
            </a:r>
            <a:r>
              <a:rPr lang="en-US" sz="2000" dirty="0" err="1">
                <a:latin typeface="+mj-lt"/>
                <a:cs typeface="Bangla MN"/>
              </a:rPr>
              <a:t>cyjanoakrylan</a:t>
            </a:r>
            <a:r>
              <a:rPr lang="en-US" sz="2000" dirty="0">
                <a:latin typeface="+mj-lt"/>
                <a:cs typeface="Bangla MN"/>
              </a:rPr>
              <a:t> 2-metylu, </a:t>
            </a:r>
            <a:r>
              <a:rPr lang="en-US" sz="2000" dirty="0" err="1">
                <a:latin typeface="+mj-lt"/>
                <a:cs typeface="Bangla MN"/>
              </a:rPr>
              <a:t>cyjanoakrylat</a:t>
            </a:r>
            <a:r>
              <a:rPr lang="en-US" sz="2000" dirty="0">
                <a:latin typeface="+mj-lt"/>
                <a:cs typeface="Bangla MN"/>
              </a:rPr>
              <a:t> 2-etylowy (</a:t>
            </a:r>
            <a:r>
              <a:rPr lang="en-US" sz="2000" dirty="0" err="1">
                <a:latin typeface="+mj-lt"/>
                <a:cs typeface="Bangla MN"/>
              </a:rPr>
              <a:t>występujący</a:t>
            </a:r>
            <a:r>
              <a:rPr lang="en-US" sz="2000" dirty="0">
                <a:latin typeface="+mj-lt"/>
                <a:cs typeface="Bangla MN"/>
              </a:rPr>
              <a:t> np. w “Super Glue”) </a:t>
            </a:r>
          </a:p>
          <a:p>
            <a:pPr marL="0" indent="0">
              <a:buNone/>
            </a:pPr>
            <a:endParaRPr lang="tr-TR" sz="2000" dirty="0">
              <a:latin typeface="+mj-lt"/>
              <a:cs typeface="Bangla MN"/>
            </a:endParaRPr>
          </a:p>
          <a:p>
            <a:pPr marL="285750" indent="-285750"/>
            <a:r>
              <a:rPr lang="en-US" sz="2000" b="1" dirty="0">
                <a:latin typeface="+mj-lt"/>
                <a:cs typeface="Bangla MN"/>
              </a:rPr>
              <a:t>W </a:t>
            </a:r>
            <a:r>
              <a:rPr lang="en-US" sz="2000" b="1" dirty="0" err="1">
                <a:latin typeface="+mj-lt"/>
                <a:cs typeface="Bangla MN"/>
              </a:rPr>
              <a:t>medycynie</a:t>
            </a:r>
            <a:r>
              <a:rPr lang="en-US" sz="2000" b="1" dirty="0">
                <a:latin typeface="+mj-lt"/>
                <a:cs typeface="Bangla MN"/>
              </a:rPr>
              <a:t> </a:t>
            </a:r>
            <a:r>
              <a:rPr lang="en-US" sz="2000" b="1" dirty="0" err="1">
                <a:latin typeface="+mj-lt"/>
                <a:cs typeface="Bangla MN"/>
              </a:rPr>
              <a:t>stosowany</a:t>
            </a:r>
            <a:r>
              <a:rPr lang="en-US" sz="2000" b="1" dirty="0">
                <a:latin typeface="+mj-lt"/>
                <a:cs typeface="Bangla MN"/>
              </a:rPr>
              <a:t> od 10 </a:t>
            </a:r>
            <a:r>
              <a:rPr lang="en-US" sz="2000" b="1" dirty="0" err="1">
                <a:latin typeface="+mj-lt"/>
                <a:cs typeface="Bangla MN"/>
              </a:rPr>
              <a:t>lat</a:t>
            </a:r>
            <a:r>
              <a:rPr lang="en-US" sz="2000" b="1" dirty="0">
                <a:latin typeface="+mj-lt"/>
                <a:cs typeface="Bangla MN"/>
              </a:rPr>
              <a:t> </a:t>
            </a:r>
            <a:r>
              <a:rPr lang="en-US" sz="2000" b="1" dirty="0" err="1">
                <a:latin typeface="+mj-lt"/>
                <a:cs typeface="Bangla MN"/>
              </a:rPr>
              <a:t>występuje</a:t>
            </a:r>
            <a:r>
              <a:rPr lang="en-US" sz="2000" b="1" dirty="0">
                <a:latin typeface="+mj-lt"/>
                <a:cs typeface="Bangla MN"/>
              </a:rPr>
              <a:t>  pod </a:t>
            </a:r>
            <a:r>
              <a:rPr lang="en-US" sz="2000" b="1" dirty="0" err="1">
                <a:latin typeface="+mj-lt"/>
                <a:cs typeface="Bangla MN"/>
              </a:rPr>
              <a:t>postacią</a:t>
            </a:r>
            <a:r>
              <a:rPr lang="en-US" sz="2000" b="1" dirty="0">
                <a:latin typeface="+mj-lt"/>
                <a:cs typeface="Bangla MN"/>
              </a:rPr>
              <a:t>: n-butyl </a:t>
            </a:r>
            <a:r>
              <a:rPr lang="en-US" sz="2000" b="1" dirty="0" err="1">
                <a:latin typeface="+mj-lt"/>
                <a:cs typeface="Bangla MN"/>
              </a:rPr>
              <a:t>cyjanoakrylat</a:t>
            </a:r>
            <a:r>
              <a:rPr lang="en-US" sz="2000" b="1" dirty="0">
                <a:latin typeface="+mj-lt"/>
                <a:cs typeface="Bangla MN"/>
              </a:rPr>
              <a:t> </a:t>
            </a:r>
            <a:r>
              <a:rPr lang="en-US" sz="2000" b="1" dirty="0" err="1">
                <a:latin typeface="+mj-lt"/>
                <a:cs typeface="Bangla MN"/>
              </a:rPr>
              <a:t>i</a:t>
            </a:r>
            <a:r>
              <a:rPr lang="en-US" sz="2000" b="1" dirty="0">
                <a:latin typeface="+mj-lt"/>
                <a:cs typeface="Bangla MN"/>
              </a:rPr>
              <a:t> 2-octyl </a:t>
            </a:r>
            <a:r>
              <a:rPr lang="en-US" sz="2000" b="1" dirty="0" err="1">
                <a:latin typeface="+mj-lt"/>
                <a:cs typeface="Bangla MN"/>
              </a:rPr>
              <a:t>cyjanoakrylat</a:t>
            </a:r>
            <a:r>
              <a:rPr lang="tr-TR" sz="2000" b="1" dirty="0">
                <a:latin typeface="+mj-lt"/>
                <a:cs typeface="Bangla MN"/>
              </a:rPr>
              <a:t>. </a:t>
            </a:r>
            <a:endParaRPr lang="en-US" sz="2000" dirty="0">
              <a:latin typeface="+mj-lt"/>
              <a:cs typeface="Bangla MN"/>
            </a:endParaRPr>
          </a:p>
          <a:p>
            <a:endParaRPr lang="en-US" sz="1700" dirty="0">
              <a:latin typeface="+mj-lt"/>
              <a:cs typeface="Bangla MN"/>
            </a:endParaRPr>
          </a:p>
          <a:p>
            <a:endParaRPr lang="en-US" sz="1700" dirty="0">
              <a:latin typeface="+mj-lt"/>
              <a:cs typeface="Bangla MN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6217272" y="1608667"/>
            <a:ext cx="2566467" cy="45011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500" b="1" dirty="0">
                <a:latin typeface="+mj-lt"/>
                <a:cs typeface="Bangla MN"/>
              </a:rPr>
              <a:t>      </a:t>
            </a:r>
            <a:r>
              <a:rPr lang="en-US" sz="1800" dirty="0" err="1">
                <a:latin typeface="+mj-lt"/>
                <a:cs typeface="Bangla MN"/>
              </a:rPr>
              <a:t>Obszary</a:t>
            </a:r>
            <a:r>
              <a:rPr lang="en-US" sz="1800" dirty="0">
                <a:latin typeface="+mj-lt"/>
                <a:cs typeface="Bangla MN"/>
              </a:rPr>
              <a:t> </a:t>
            </a:r>
            <a:r>
              <a:rPr lang="en-US" sz="1800" dirty="0" err="1">
                <a:latin typeface="+mj-lt"/>
                <a:cs typeface="Bangla MN"/>
              </a:rPr>
              <a:t>zastosowań</a:t>
            </a:r>
            <a:r>
              <a:rPr lang="en-US" sz="1800" dirty="0">
                <a:latin typeface="+mj-lt"/>
                <a:cs typeface="Bangla MN"/>
              </a:rPr>
              <a:t> </a:t>
            </a:r>
            <a:r>
              <a:rPr lang="en-US" sz="1800" dirty="0" err="1">
                <a:latin typeface="+mj-lt"/>
                <a:cs typeface="Bangla MN"/>
              </a:rPr>
              <a:t>medycznych</a:t>
            </a:r>
            <a:r>
              <a:rPr lang="en-US" sz="1800" dirty="0">
                <a:latin typeface="+mj-lt"/>
                <a:cs typeface="Bangla MN"/>
              </a:rPr>
              <a:t> N-butyl CA:</a:t>
            </a:r>
          </a:p>
          <a:p>
            <a:pPr marL="285750" indent="-285750"/>
            <a:r>
              <a:rPr lang="en-US" sz="1800" dirty="0" err="1">
                <a:latin typeface="+mj-lt"/>
                <a:cs typeface="Bangla MN"/>
              </a:rPr>
              <a:t>Zamknięcie</a:t>
            </a:r>
            <a:r>
              <a:rPr lang="en-US" sz="1800" dirty="0">
                <a:latin typeface="+mj-lt"/>
                <a:cs typeface="Bangla MN"/>
              </a:rPr>
              <a:t> </a:t>
            </a:r>
            <a:r>
              <a:rPr lang="en-US" sz="1800" dirty="0" err="1">
                <a:latin typeface="+mj-lt"/>
                <a:cs typeface="Bangla MN"/>
              </a:rPr>
              <a:t>żyły</a:t>
            </a:r>
            <a:r>
              <a:rPr lang="en-US" sz="1800" dirty="0">
                <a:latin typeface="+mj-lt"/>
                <a:cs typeface="Bangla MN"/>
              </a:rPr>
              <a:t> </a:t>
            </a:r>
            <a:r>
              <a:rPr lang="en-US" sz="1800" dirty="0" err="1">
                <a:latin typeface="+mj-lt"/>
                <a:cs typeface="Bangla MN"/>
              </a:rPr>
              <a:t>odpiszczelowej</a:t>
            </a:r>
            <a:r>
              <a:rPr lang="en-US" sz="1800" dirty="0">
                <a:latin typeface="+mj-lt"/>
                <a:cs typeface="Bangla MN"/>
              </a:rPr>
              <a:t>, </a:t>
            </a:r>
            <a:r>
              <a:rPr lang="en-US" sz="1800" dirty="0" err="1">
                <a:latin typeface="+mj-lt"/>
                <a:cs typeface="Bangla MN"/>
              </a:rPr>
              <a:t>odstrzałkowej</a:t>
            </a:r>
            <a:r>
              <a:rPr lang="en-US" sz="1800" dirty="0">
                <a:latin typeface="+mj-lt"/>
                <a:cs typeface="Bangla MN"/>
              </a:rPr>
              <a:t>, </a:t>
            </a:r>
            <a:r>
              <a:rPr lang="en-US" sz="1800" dirty="0" err="1">
                <a:latin typeface="+mj-lt"/>
                <a:cs typeface="Bangla MN"/>
              </a:rPr>
              <a:t>żył</a:t>
            </a:r>
            <a:r>
              <a:rPr lang="en-US" sz="1800" dirty="0">
                <a:latin typeface="+mj-lt"/>
                <a:cs typeface="Bangla MN"/>
              </a:rPr>
              <a:t> </a:t>
            </a:r>
            <a:r>
              <a:rPr lang="en-US" sz="1800" dirty="0" err="1">
                <a:latin typeface="+mj-lt"/>
                <a:cs typeface="Bangla MN"/>
              </a:rPr>
              <a:t>przeszywających</a:t>
            </a:r>
            <a:r>
              <a:rPr lang="en-US" sz="1800" dirty="0">
                <a:latin typeface="+mj-lt"/>
                <a:cs typeface="Bangla MN"/>
              </a:rPr>
              <a:t>,</a:t>
            </a:r>
          </a:p>
          <a:p>
            <a:pPr marL="285750" indent="-285750"/>
            <a:endParaRPr lang="en-US" sz="1800" dirty="0">
              <a:latin typeface="+mj-lt"/>
              <a:cs typeface="Bangla MN"/>
            </a:endParaRPr>
          </a:p>
          <a:p>
            <a:pPr marL="285750" indent="-285750"/>
            <a:r>
              <a:rPr lang="en-US" sz="1800" dirty="0" err="1">
                <a:latin typeface="+mj-lt"/>
                <a:cs typeface="Bangla MN"/>
              </a:rPr>
              <a:t>Zamykanie</a:t>
            </a:r>
            <a:r>
              <a:rPr lang="en-US" sz="1800" dirty="0">
                <a:latin typeface="+mj-lt"/>
                <a:cs typeface="Bangla MN"/>
              </a:rPr>
              <a:t> </a:t>
            </a:r>
            <a:r>
              <a:rPr lang="en-US" sz="1800" dirty="0" err="1">
                <a:latin typeface="+mj-lt"/>
                <a:cs typeface="Bangla MN"/>
              </a:rPr>
              <a:t>drobnych</a:t>
            </a:r>
            <a:r>
              <a:rPr lang="en-US" sz="1800" dirty="0">
                <a:latin typeface="+mj-lt"/>
                <a:cs typeface="Bangla MN"/>
              </a:rPr>
              <a:t> </a:t>
            </a:r>
            <a:r>
              <a:rPr lang="en-US" sz="1800" dirty="0" err="1">
                <a:latin typeface="+mj-lt"/>
                <a:cs typeface="Bangla MN"/>
              </a:rPr>
              <a:t>naczyń</a:t>
            </a:r>
            <a:r>
              <a:rPr lang="en-US" sz="1800" dirty="0">
                <a:latin typeface="+mj-lt"/>
                <a:cs typeface="Bangla MN"/>
              </a:rPr>
              <a:t> </a:t>
            </a:r>
            <a:r>
              <a:rPr lang="en-US" sz="1800" dirty="0" err="1">
                <a:latin typeface="+mj-lt"/>
                <a:cs typeface="Bangla MN"/>
              </a:rPr>
              <a:t>mózgowych</a:t>
            </a:r>
            <a:r>
              <a:rPr lang="en-US" sz="1800" dirty="0">
                <a:latin typeface="+mj-lt"/>
                <a:cs typeface="Bangla MN"/>
              </a:rPr>
              <a:t>,</a:t>
            </a:r>
          </a:p>
          <a:p>
            <a:pPr marL="285750" indent="-285750"/>
            <a:r>
              <a:rPr lang="en-US" sz="1800" dirty="0" err="1">
                <a:latin typeface="+mj-lt"/>
                <a:cs typeface="Bangla MN"/>
              </a:rPr>
              <a:t>Embolizacja</a:t>
            </a:r>
            <a:r>
              <a:rPr lang="en-US" sz="1800" dirty="0">
                <a:latin typeface="+mj-lt"/>
                <a:cs typeface="Bangla MN"/>
              </a:rPr>
              <a:t> </a:t>
            </a:r>
            <a:r>
              <a:rPr lang="en-US" sz="1800" dirty="0" err="1">
                <a:latin typeface="+mj-lt"/>
                <a:cs typeface="Bangla MN"/>
              </a:rPr>
              <a:t>obwodowa</a:t>
            </a:r>
            <a:endParaRPr lang="en-US" sz="1800" dirty="0">
              <a:latin typeface="+mj-lt"/>
              <a:cs typeface="Bangla MN"/>
            </a:endParaRPr>
          </a:p>
          <a:p>
            <a:pPr marL="285750" indent="-285750"/>
            <a:r>
              <a:rPr lang="en-US" sz="1800" dirty="0" err="1">
                <a:latin typeface="+mj-lt"/>
                <a:cs typeface="Bangla MN"/>
              </a:rPr>
              <a:t>Hemoroidy</a:t>
            </a:r>
            <a:r>
              <a:rPr lang="en-US" sz="1800" dirty="0">
                <a:latin typeface="+mj-lt"/>
                <a:cs typeface="Bangla MN"/>
              </a:rPr>
              <a:t> </a:t>
            </a:r>
            <a:r>
              <a:rPr lang="en-US" sz="1800" dirty="0" err="1">
                <a:latin typeface="+mj-lt"/>
                <a:cs typeface="Bangla MN"/>
              </a:rPr>
              <a:t>analne</a:t>
            </a:r>
            <a:endParaRPr lang="en-US" sz="1800" dirty="0">
              <a:latin typeface="+mj-lt"/>
              <a:cs typeface="Bangla MN"/>
            </a:endParaRPr>
          </a:p>
          <a:p>
            <a:pPr marL="0" indent="0">
              <a:buNone/>
            </a:pPr>
            <a:endParaRPr lang="en-US" sz="1500" dirty="0">
              <a:latin typeface="+mj-lt"/>
              <a:cs typeface="Bangla MN"/>
            </a:endParaRPr>
          </a:p>
          <a:p>
            <a:pPr marL="285750" indent="-285750"/>
            <a:endParaRPr lang="en-US" sz="1300" dirty="0">
              <a:latin typeface="+mj-lt"/>
              <a:cs typeface="Bangla MN"/>
            </a:endParaRPr>
          </a:p>
          <a:p>
            <a:endParaRPr lang="en-US" sz="1300" dirty="0">
              <a:latin typeface="+mj-lt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16316826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 dirty="0" err="1">
                <a:solidFill>
                  <a:srgbClr val="FFFFFF"/>
                </a:solidFill>
                <a:cs typeface="Bangla MN"/>
              </a:rPr>
              <a:t>Działanie</a:t>
            </a:r>
            <a:r>
              <a:rPr lang="en-US" sz="3500" dirty="0">
                <a:solidFill>
                  <a:srgbClr val="FFFFFF"/>
                </a:solidFill>
                <a:cs typeface="Bangla MN"/>
              </a:rPr>
              <a:t> </a:t>
            </a:r>
            <a:br>
              <a:rPr lang="en-US" sz="3500" dirty="0">
                <a:solidFill>
                  <a:srgbClr val="FFFFFF"/>
                </a:solidFill>
                <a:cs typeface="Bangla MN"/>
              </a:rPr>
            </a:br>
            <a:r>
              <a:rPr lang="en-US" sz="3500" dirty="0">
                <a:solidFill>
                  <a:srgbClr val="FFFFFF"/>
                </a:solidFill>
                <a:cs typeface="Bangla MN"/>
              </a:rPr>
              <a:t>N-butyl 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r>
              <a:rPr lang="tr-TR" sz="2000" dirty="0"/>
              <a:t>Po </a:t>
            </a:r>
            <a:r>
              <a:rPr lang="tr-TR" sz="2000" dirty="0" err="1"/>
              <a:t>aplikacji</a:t>
            </a:r>
            <a:r>
              <a:rPr lang="tr-TR" sz="2000" dirty="0"/>
              <a:t> do </a:t>
            </a:r>
            <a:r>
              <a:rPr lang="tr-TR" sz="2000" dirty="0" err="1"/>
              <a:t>naczynia</a:t>
            </a:r>
            <a:r>
              <a:rPr lang="en-US" sz="2000" dirty="0"/>
              <a:t>, NBCA </a:t>
            </a:r>
            <a:r>
              <a:rPr lang="en-US" sz="2000" dirty="0" err="1"/>
              <a:t>szybko</a:t>
            </a:r>
            <a:r>
              <a:rPr lang="en-US" sz="2000" dirty="0"/>
              <a:t> </a:t>
            </a:r>
            <a:r>
              <a:rPr lang="en-US" sz="2000" dirty="0" err="1"/>
              <a:t>wiąże</a:t>
            </a:r>
            <a:r>
              <a:rPr lang="en-US" sz="2000" dirty="0"/>
              <a:t> </a:t>
            </a:r>
            <a:r>
              <a:rPr lang="en-US" sz="2000" dirty="0" err="1"/>
              <a:t>poprzez</a:t>
            </a:r>
            <a:r>
              <a:rPr lang="en-US" sz="2000" dirty="0"/>
              <a:t> </a:t>
            </a:r>
            <a:r>
              <a:rPr lang="en-US" sz="2000" dirty="0" err="1"/>
              <a:t>reakcję</a:t>
            </a:r>
            <a:r>
              <a:rPr lang="en-US" sz="2000" dirty="0"/>
              <a:t> </a:t>
            </a:r>
            <a:r>
              <a:rPr lang="en-US" sz="2000" dirty="0" err="1"/>
              <a:t>polimeryzacji</a:t>
            </a:r>
            <a:r>
              <a:rPr lang="en-US" sz="2000" dirty="0"/>
              <a:t>        (2-5 </a:t>
            </a:r>
            <a:r>
              <a:rPr lang="en-US" sz="2000" dirty="0" err="1"/>
              <a:t>sek</a:t>
            </a:r>
            <a:r>
              <a:rPr lang="en-US" sz="2000" dirty="0"/>
              <a:t>.) </a:t>
            </a:r>
            <a:r>
              <a:rPr lang="en-US" sz="2000" dirty="0" err="1"/>
              <a:t>i</a:t>
            </a:r>
            <a:r>
              <a:rPr lang="en-US" sz="2000" dirty="0"/>
              <a:t> </a:t>
            </a:r>
            <a:r>
              <a:rPr lang="en-US" sz="2000" dirty="0" err="1"/>
              <a:t>powoduje</a:t>
            </a:r>
            <a:r>
              <a:rPr lang="en-US" sz="2000" dirty="0"/>
              <a:t> </a:t>
            </a:r>
            <a:r>
              <a:rPr lang="en-US" sz="2000" dirty="0" err="1"/>
              <a:t>silną</a:t>
            </a:r>
            <a:r>
              <a:rPr lang="en-US" sz="2000" dirty="0"/>
              <a:t> </a:t>
            </a:r>
            <a:r>
              <a:rPr lang="en-US" sz="2000" dirty="0" err="1"/>
              <a:t>reakcję</a:t>
            </a:r>
            <a:r>
              <a:rPr lang="en-US" sz="2000" dirty="0"/>
              <a:t> </a:t>
            </a:r>
            <a:r>
              <a:rPr lang="en-US" sz="2000" dirty="0" err="1"/>
              <a:t>zapalną</a:t>
            </a:r>
            <a:r>
              <a:rPr lang="en-US" sz="2000" dirty="0"/>
              <a:t> </a:t>
            </a:r>
            <a:r>
              <a:rPr lang="en-US" sz="2000" dirty="0" err="1"/>
              <a:t>na</a:t>
            </a:r>
            <a:r>
              <a:rPr lang="en-US" sz="2000" dirty="0"/>
              <a:t> </a:t>
            </a:r>
            <a:r>
              <a:rPr lang="en-US" sz="2000" dirty="0" err="1"/>
              <a:t>ścianę</a:t>
            </a:r>
            <a:r>
              <a:rPr lang="en-US" sz="2000" dirty="0"/>
              <a:t> </a:t>
            </a:r>
            <a:r>
              <a:rPr lang="en-US" sz="2000" dirty="0" err="1"/>
              <a:t>naczynia</a:t>
            </a:r>
            <a:r>
              <a:rPr lang="en-US" sz="2000" dirty="0"/>
              <a:t> </a:t>
            </a:r>
            <a:r>
              <a:rPr lang="en-US" sz="2000" dirty="0" err="1"/>
              <a:t>obkurczając</a:t>
            </a:r>
            <a:r>
              <a:rPr lang="en-US" sz="2000" dirty="0"/>
              <a:t> </a:t>
            </a:r>
            <a:r>
              <a:rPr lang="en-US" sz="2000" dirty="0" err="1"/>
              <a:t>ją</a:t>
            </a:r>
            <a:r>
              <a:rPr lang="en-US" sz="2000" dirty="0"/>
              <a:t>.</a:t>
            </a:r>
          </a:p>
          <a:p>
            <a:r>
              <a:rPr lang="en-US" sz="2000" dirty="0" err="1">
                <a:effectLst/>
              </a:rPr>
              <a:t>Kiedy</a:t>
            </a:r>
            <a:r>
              <a:rPr lang="en-US" sz="2000" dirty="0">
                <a:effectLst/>
              </a:rPr>
              <a:t> N-butyl CA jest </a:t>
            </a:r>
            <a:r>
              <a:rPr lang="en-US" sz="2000" dirty="0" err="1">
                <a:effectLst/>
              </a:rPr>
              <a:t>wstrzykiwany</a:t>
            </a:r>
            <a:r>
              <a:rPr lang="en-US" sz="2000" dirty="0">
                <a:effectLst/>
              </a:rPr>
              <a:t> do </a:t>
            </a:r>
            <a:r>
              <a:rPr lang="en-US" sz="2000" dirty="0" err="1">
                <a:effectLst/>
              </a:rPr>
              <a:t>krwiobiegu</a:t>
            </a:r>
            <a:r>
              <a:rPr lang="en-US" sz="2000" dirty="0"/>
              <a:t>, ma </a:t>
            </a:r>
            <a:r>
              <a:rPr lang="en-US" sz="2000" dirty="0" err="1"/>
              <a:t>tendencję</a:t>
            </a:r>
            <a:r>
              <a:rPr lang="en-US" sz="2000" dirty="0"/>
              <a:t> do </a:t>
            </a:r>
            <a:r>
              <a:rPr lang="en-US" sz="2000" dirty="0" err="1"/>
              <a:t>polimeryzacji</a:t>
            </a:r>
            <a:r>
              <a:rPr lang="en-US" sz="2000" dirty="0"/>
              <a:t> z </a:t>
            </a:r>
            <a:r>
              <a:rPr lang="en-US" sz="2000" dirty="0" err="1"/>
              <a:t>powodu</a:t>
            </a:r>
            <a:r>
              <a:rPr lang="en-US" sz="2000" dirty="0"/>
              <a:t> </a:t>
            </a:r>
            <a:r>
              <a:rPr lang="en-US" sz="2000" dirty="0" err="1"/>
              <a:t>obecności</a:t>
            </a:r>
            <a:r>
              <a:rPr lang="en-US" sz="2000" dirty="0"/>
              <a:t> </a:t>
            </a:r>
            <a:r>
              <a:rPr lang="en-US" sz="2000" dirty="0" err="1"/>
              <a:t>jonów</a:t>
            </a:r>
            <a:r>
              <a:rPr lang="en-US" sz="2000" dirty="0"/>
              <a:t> w </a:t>
            </a:r>
            <a:r>
              <a:rPr lang="en-US" sz="2000" dirty="0" err="1"/>
              <a:t>osoczu</a:t>
            </a:r>
            <a:r>
              <a:rPr lang="en-US" sz="2000" dirty="0"/>
              <a:t>.</a:t>
            </a:r>
          </a:p>
          <a:p>
            <a:pPr marL="0" indent="0">
              <a:buNone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1700" dirty="0">
              <a:latin typeface="Bangla MN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1631682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1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 dirty="0" err="1">
                <a:solidFill>
                  <a:srgbClr val="FFFFFF"/>
                </a:solidFill>
                <a:cs typeface="Bangla MN"/>
              </a:rPr>
              <a:t>Działanie</a:t>
            </a:r>
            <a:r>
              <a:rPr lang="en-US" sz="3500" dirty="0">
                <a:solidFill>
                  <a:srgbClr val="FFFFFF"/>
                </a:solidFill>
                <a:cs typeface="Bangla MN"/>
              </a:rPr>
              <a:t> </a:t>
            </a:r>
            <a:br>
              <a:rPr lang="en-US" sz="3500" dirty="0">
                <a:solidFill>
                  <a:srgbClr val="FFFFFF"/>
                </a:solidFill>
                <a:cs typeface="Bangla MN"/>
              </a:rPr>
            </a:br>
            <a:r>
              <a:rPr lang="en-US" sz="3500" dirty="0">
                <a:solidFill>
                  <a:srgbClr val="FFFFFF"/>
                </a:solidFill>
                <a:cs typeface="Bangla MN"/>
              </a:rPr>
              <a:t>N-butyl CA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r>
              <a:rPr lang="tr-TR" sz="2000" dirty="0" err="1"/>
              <a:t>Podczas</a:t>
            </a:r>
            <a:r>
              <a:rPr lang="tr-TR" sz="2000" dirty="0"/>
              <a:t> </a:t>
            </a:r>
            <a:r>
              <a:rPr lang="tr-TR" sz="2000" dirty="0" err="1"/>
              <a:t>kontaktu</a:t>
            </a:r>
            <a:r>
              <a:rPr lang="tr-TR" sz="2000" dirty="0"/>
              <a:t> z </a:t>
            </a:r>
            <a:r>
              <a:rPr lang="tr-TR" sz="2000" dirty="0" err="1"/>
              <a:t>żywą</a:t>
            </a:r>
            <a:r>
              <a:rPr lang="tr-TR" sz="2000" dirty="0"/>
              <a:t> </a:t>
            </a:r>
            <a:r>
              <a:rPr lang="tr-TR" sz="2000" dirty="0" err="1"/>
              <a:t>tkanką</a:t>
            </a:r>
            <a:r>
              <a:rPr lang="tr-TR" sz="2000" dirty="0"/>
              <a:t> i w </a:t>
            </a:r>
            <a:r>
              <a:rPr lang="tr-TR" sz="2000" dirty="0" err="1"/>
              <a:t>wilgotnym</a:t>
            </a:r>
            <a:r>
              <a:rPr lang="tr-TR" sz="2000" dirty="0"/>
              <a:t> </a:t>
            </a:r>
            <a:r>
              <a:rPr lang="tr-TR" sz="2000" dirty="0" err="1"/>
              <a:t>środowisku</a:t>
            </a:r>
            <a:r>
              <a:rPr lang="tr-TR" sz="2000" dirty="0"/>
              <a:t>, N-</a:t>
            </a:r>
            <a:r>
              <a:rPr lang="tr-TR" sz="2000" dirty="0" err="1"/>
              <a:t>Butyl</a:t>
            </a:r>
            <a:r>
              <a:rPr lang="tr-TR" sz="2000" dirty="0"/>
              <a:t> CA </a:t>
            </a:r>
            <a:r>
              <a:rPr lang="tr-TR" sz="2000" dirty="0" err="1"/>
              <a:t>polimeryzuje</a:t>
            </a:r>
            <a:r>
              <a:rPr lang="tr-TR" sz="2000" dirty="0"/>
              <a:t> </a:t>
            </a:r>
            <a:r>
              <a:rPr lang="tr-TR" sz="2000" dirty="0" err="1"/>
              <a:t>tworząc</a:t>
            </a:r>
            <a:r>
              <a:rPr lang="tr-TR" sz="2000" dirty="0"/>
              <a:t> </a:t>
            </a:r>
            <a:r>
              <a:rPr lang="tr-TR" sz="2000" dirty="0" err="1"/>
              <a:t>cienką</a:t>
            </a:r>
            <a:r>
              <a:rPr lang="tr-TR" sz="2000" dirty="0"/>
              <a:t>, </a:t>
            </a:r>
            <a:r>
              <a:rPr lang="tr-TR" sz="2000" dirty="0" err="1"/>
              <a:t>elastyczną</a:t>
            </a:r>
            <a:r>
              <a:rPr lang="tr-TR" sz="2000" dirty="0"/>
              <a:t> </a:t>
            </a:r>
            <a:r>
              <a:rPr lang="tr-TR" sz="2000" dirty="0" err="1"/>
              <a:t>membranę</a:t>
            </a:r>
            <a:r>
              <a:rPr lang="tr-TR" sz="2000" dirty="0"/>
              <a:t> o </a:t>
            </a:r>
            <a:r>
              <a:rPr lang="tr-TR" sz="2000" dirty="0" err="1"/>
              <a:t>wysokiej</a:t>
            </a:r>
            <a:r>
              <a:rPr lang="tr-TR" sz="2000" dirty="0"/>
              <a:t> </a:t>
            </a:r>
            <a:r>
              <a:rPr lang="tr-TR" sz="2000" dirty="0" err="1"/>
              <a:t>odporności</a:t>
            </a:r>
            <a:r>
              <a:rPr lang="tr-TR" sz="2000" dirty="0"/>
              <a:t> </a:t>
            </a:r>
            <a:r>
              <a:rPr lang="tr-TR" sz="2000" dirty="0" err="1"/>
              <a:t>na</a:t>
            </a:r>
            <a:r>
              <a:rPr lang="tr-TR" sz="2000" dirty="0"/>
              <a:t> </a:t>
            </a:r>
            <a:r>
              <a:rPr lang="tr-TR" sz="2000" dirty="0" err="1"/>
              <a:t>rozciąganie</a:t>
            </a:r>
            <a:r>
              <a:rPr lang="tr-TR" sz="2000" dirty="0"/>
              <a:t>, </a:t>
            </a:r>
            <a:r>
              <a:rPr lang="tr-TR" sz="2000" dirty="0" err="1"/>
              <a:t>która</a:t>
            </a:r>
            <a:r>
              <a:rPr lang="tr-TR" sz="2000" dirty="0"/>
              <a:t> </a:t>
            </a:r>
            <a:r>
              <a:rPr lang="tr-TR" sz="2000" dirty="0" err="1"/>
              <a:t>zapewnia</a:t>
            </a:r>
            <a:r>
              <a:rPr lang="tr-TR" sz="2000" dirty="0"/>
              <a:t> </a:t>
            </a:r>
            <a:r>
              <a:rPr lang="tr-TR" sz="2000" dirty="0" err="1"/>
              <a:t>stabilne</a:t>
            </a:r>
            <a:r>
              <a:rPr lang="tr-TR" sz="2000" dirty="0"/>
              <a:t> </a:t>
            </a:r>
            <a:r>
              <a:rPr lang="tr-TR" sz="2000" dirty="0" err="1"/>
              <a:t>przyleganie</a:t>
            </a:r>
            <a:r>
              <a:rPr lang="tr-TR" sz="2000" dirty="0"/>
              <a:t> do </a:t>
            </a:r>
            <a:r>
              <a:rPr lang="tr-TR" sz="2000" dirty="0" err="1"/>
              <a:t>tkanek</a:t>
            </a:r>
            <a:r>
              <a:rPr lang="tr-TR" sz="2000" dirty="0"/>
              <a:t>. Jest </a:t>
            </a:r>
            <a:r>
              <a:rPr lang="tr-TR" sz="2000" dirty="0" err="1"/>
              <a:t>wodoszczelna</a:t>
            </a:r>
            <a:r>
              <a:rPr lang="tr-TR" sz="2000" dirty="0"/>
              <a:t>, </a:t>
            </a:r>
            <a:r>
              <a:rPr lang="tr-TR" sz="2000" dirty="0" err="1"/>
              <a:t>nie</a:t>
            </a:r>
            <a:r>
              <a:rPr lang="tr-TR" sz="2000" dirty="0"/>
              <a:t> </a:t>
            </a:r>
            <a:r>
              <a:rPr lang="tr-TR" sz="2000" dirty="0" err="1"/>
              <a:t>wpływa</a:t>
            </a:r>
            <a:r>
              <a:rPr lang="tr-TR" sz="2000" dirty="0"/>
              <a:t> </a:t>
            </a:r>
            <a:r>
              <a:rPr lang="tr-TR" sz="2000" dirty="0" err="1"/>
              <a:t>na</a:t>
            </a:r>
            <a:r>
              <a:rPr lang="tr-TR" sz="2000" dirty="0"/>
              <a:t> </a:t>
            </a:r>
            <a:r>
              <a:rPr lang="tr-TR" sz="2000" dirty="0" err="1"/>
              <a:t>strukturę</a:t>
            </a:r>
            <a:r>
              <a:rPr lang="tr-TR" sz="2000" dirty="0"/>
              <a:t> </a:t>
            </a:r>
            <a:r>
              <a:rPr lang="tr-TR" sz="2000" dirty="0" err="1"/>
              <a:t>krwi</a:t>
            </a:r>
            <a:r>
              <a:rPr lang="tr-TR" sz="2000" dirty="0"/>
              <a:t> </a:t>
            </a:r>
            <a:r>
              <a:rPr lang="tr-TR" sz="2000" dirty="0" err="1"/>
              <a:t>bądź</a:t>
            </a:r>
            <a:r>
              <a:rPr lang="tr-TR" sz="2000" dirty="0"/>
              <a:t> </a:t>
            </a:r>
            <a:r>
              <a:rPr lang="tr-TR" sz="2000" dirty="0" err="1"/>
              <a:t>płynów</a:t>
            </a:r>
            <a:r>
              <a:rPr lang="tr-TR" sz="2000" dirty="0"/>
              <a:t> </a:t>
            </a:r>
            <a:r>
              <a:rPr lang="tr-TR" sz="2000" dirty="0" err="1"/>
              <a:t>organicznych</a:t>
            </a:r>
            <a:r>
              <a:rPr lang="tr-TR" sz="2000" dirty="0"/>
              <a:t>. </a:t>
            </a:r>
            <a:endParaRPr lang="en-US" sz="2000" dirty="0"/>
          </a:p>
          <a:p>
            <a:pPr marL="0" indent="0">
              <a:buNone/>
            </a:pPr>
            <a:endParaRPr lang="en-US" sz="2000" dirty="0">
              <a:effectLst/>
            </a:endParaRPr>
          </a:p>
          <a:p>
            <a:pPr marL="0" indent="0">
              <a:buNone/>
            </a:pPr>
            <a:endParaRPr lang="en-US" sz="1700" dirty="0">
              <a:latin typeface="Bangla MN"/>
              <a:cs typeface="Bangla MN"/>
            </a:endParaRPr>
          </a:p>
        </p:txBody>
      </p:sp>
    </p:spTree>
    <p:extLst>
      <p:ext uri="{BB962C8B-B14F-4D97-AF65-F5344CB8AC3E}">
        <p14:creationId xmlns:p14="http://schemas.microsoft.com/office/powerpoint/2010/main" val="3659946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Rectangle 51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57" y="712269"/>
            <a:ext cx="2528249" cy="5502264"/>
          </a:xfrm>
        </p:spPr>
        <p:txBody>
          <a:bodyPr>
            <a:normAutofit/>
          </a:bodyPr>
          <a:lstStyle/>
          <a:p>
            <a:r>
              <a:rPr lang="en-US" sz="3300">
                <a:solidFill>
                  <a:srgbClr val="FFFFFF"/>
                </a:solidFill>
                <a:cs typeface="Bangla MN"/>
              </a:rPr>
              <a:t>Jak to działa?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Content Placeholder 2">
            <a:extLst>
              <a:ext uri="{FF2B5EF4-FFF2-40B4-BE49-F238E27FC236}">
                <a16:creationId xmlns:a16="http://schemas.microsoft.com/office/drawing/2014/main" id="{C5EFE53F-C130-4A28-9166-6EC50927A17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87256115"/>
              </p:ext>
            </p:extLst>
          </p:nvPr>
        </p:nvGraphicFramePr>
        <p:xfrm>
          <a:off x="3960018" y="642938"/>
          <a:ext cx="4701779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15782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res1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584" y="192462"/>
            <a:ext cx="4649959" cy="3370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resim2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6135" y="2771238"/>
            <a:ext cx="5308087" cy="33707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Down Arrow 10"/>
          <p:cNvSpPr/>
          <p:nvPr/>
        </p:nvSpPr>
        <p:spPr>
          <a:xfrm>
            <a:off x="7331505" y="3095279"/>
            <a:ext cx="401016" cy="935847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68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olimerizasy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7687" y="1429699"/>
            <a:ext cx="7108625" cy="3998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800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</TotalTime>
  <Words>1586</Words>
  <Application>Microsoft Macintosh PowerPoint</Application>
  <PresentationFormat>Pokaz na ekranie (4:3)</PresentationFormat>
  <Paragraphs>265</Paragraphs>
  <Slides>36</Slides>
  <Notes>31</Notes>
  <HiddenSlides>0</HiddenSlides>
  <MMClips>1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3" baseType="lpstr">
      <vt:lpstr>Arial</vt:lpstr>
      <vt:lpstr>Bangla MN</vt:lpstr>
      <vt:lpstr>Calibri</vt:lpstr>
      <vt:lpstr>Calibri Light</vt:lpstr>
      <vt:lpstr>Futura Md BT</vt:lpstr>
      <vt:lpstr>Wingdings</vt:lpstr>
      <vt:lpstr>Motyw pakietu Office</vt:lpstr>
      <vt:lpstr>Prezentacja programu PowerPoint</vt:lpstr>
      <vt:lpstr>Niewydolność żylna</vt:lpstr>
      <vt:lpstr>Dlaczego potrzebujemy      nowych metod leczenia?</vt:lpstr>
      <vt:lpstr>Co to jest Cyjanoakrylat:</vt:lpstr>
      <vt:lpstr>Działanie  N-butyl CA</vt:lpstr>
      <vt:lpstr>Działanie  N-butyl CA</vt:lpstr>
      <vt:lpstr>Jak to działa?</vt:lpstr>
      <vt:lpstr>Prezentacja programu PowerPoint</vt:lpstr>
      <vt:lpstr>Prezentacja programu PowerPoint</vt:lpstr>
      <vt:lpstr>Prezentacja programu PowerPoint</vt:lpstr>
      <vt:lpstr>Background / Early days</vt:lpstr>
      <vt:lpstr>Na co testowaliśmy nasz produkt?</vt:lpstr>
      <vt:lpstr>Biodegradacja</vt:lpstr>
      <vt:lpstr>Prezentacja programu PowerPoint</vt:lpstr>
      <vt:lpstr>Zestaw zawiera</vt:lpstr>
      <vt:lpstr>Procedura</vt:lpstr>
      <vt:lpstr>Procedura</vt:lpstr>
      <vt:lpstr>Procedura</vt:lpstr>
      <vt:lpstr>Prezentacja programu PowerPoint</vt:lpstr>
      <vt:lpstr>Technika podawania</vt:lpstr>
      <vt:lpstr>Technika kompresji</vt:lpstr>
      <vt:lpstr>Technika kompresji</vt:lpstr>
      <vt:lpstr>Procedura ważne uwagi!</vt:lpstr>
      <vt:lpstr>Prezentacja programu PowerPoint</vt:lpstr>
      <vt:lpstr>Wskazania do stosowania:</vt:lpstr>
      <vt:lpstr>Idealny pacjent do NBCA</vt:lpstr>
      <vt:lpstr>Szczegóły o których należy pamiętać</vt:lpstr>
      <vt:lpstr>Zalety metody</vt:lpstr>
      <vt:lpstr>Wysokiej gęstości klej tkankowy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Justyna Dziedzic-Winska</dc:creator>
  <cp:lastModifiedBy>Justyna Dziedzic-Winska</cp:lastModifiedBy>
  <cp:revision>18</cp:revision>
  <dcterms:created xsi:type="dcterms:W3CDTF">2019-10-28T18:03:11Z</dcterms:created>
  <dcterms:modified xsi:type="dcterms:W3CDTF">2020-01-29T22:24:49Z</dcterms:modified>
</cp:coreProperties>
</file>